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256" r:id="rId2"/>
    <p:sldId id="288" r:id="rId3"/>
    <p:sldId id="290" r:id="rId4"/>
    <p:sldId id="317" r:id="rId5"/>
    <p:sldId id="302" r:id="rId6"/>
    <p:sldId id="303" r:id="rId7"/>
    <p:sldId id="304" r:id="rId8"/>
    <p:sldId id="316" r:id="rId9"/>
    <p:sldId id="289" r:id="rId10"/>
    <p:sldId id="306" r:id="rId11"/>
    <p:sldId id="312" r:id="rId12"/>
    <p:sldId id="258" r:id="rId13"/>
    <p:sldId id="259" r:id="rId14"/>
    <p:sldId id="313" r:id="rId15"/>
    <p:sldId id="314" r:id="rId16"/>
    <p:sldId id="305" r:id="rId17"/>
    <p:sldId id="260" r:id="rId18"/>
    <p:sldId id="261" r:id="rId19"/>
    <p:sldId id="262" r:id="rId20"/>
    <p:sldId id="263" r:id="rId21"/>
    <p:sldId id="264" r:id="rId22"/>
    <p:sldId id="320" r:id="rId23"/>
    <p:sldId id="265" r:id="rId24"/>
    <p:sldId id="266" r:id="rId25"/>
    <p:sldId id="267" r:id="rId26"/>
    <p:sldId id="268" r:id="rId27"/>
    <p:sldId id="287" r:id="rId28"/>
    <p:sldId id="257" r:id="rId29"/>
    <p:sldId id="270" r:id="rId30"/>
    <p:sldId id="319" r:id="rId31"/>
    <p:sldId id="307" r:id="rId32"/>
    <p:sldId id="321" r:id="rId33"/>
    <p:sldId id="282" r:id="rId34"/>
    <p:sldId id="322" r:id="rId35"/>
    <p:sldId id="283" r:id="rId36"/>
    <p:sldId id="308" r:id="rId37"/>
    <p:sldId id="284" r:id="rId38"/>
    <p:sldId id="323" r:id="rId39"/>
    <p:sldId id="276" r:id="rId40"/>
    <p:sldId id="309" r:id="rId41"/>
    <p:sldId id="286" r:id="rId42"/>
    <p:sldId id="273" r:id="rId43"/>
    <p:sldId id="274" r:id="rId44"/>
    <p:sldId id="318" r:id="rId45"/>
    <p:sldId id="311" r:id="rId46"/>
  </p:sldIdLst>
  <p:sldSz cx="9144000" cy="5143500" type="screen16x9"/>
  <p:notesSz cx="6950075" cy="11979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7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35" autoAdjust="0"/>
    <p:restoredTop sz="94742"/>
  </p:normalViewPr>
  <p:slideViewPr>
    <p:cSldViewPr snapToGrid="0" snapToObjects="1">
      <p:cViewPr varScale="1">
        <p:scale>
          <a:sx n="121" d="100"/>
          <a:sy n="121" d="100"/>
        </p:scale>
        <p:origin x="568" y="168"/>
      </p:cViewPr>
      <p:guideLst>
        <p:guide orient="horz" pos="9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60104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9" y="0"/>
            <a:ext cx="3011699" cy="601044"/>
          </a:xfrm>
          <a:prstGeom prst="rect">
            <a:avLst/>
          </a:prstGeom>
        </p:spPr>
        <p:txBody>
          <a:bodyPr vert="horz" lIns="92492" tIns="46246" rIns="92492" bIns="46246" rtlCol="0"/>
          <a:lstStyle>
            <a:lvl1pPr algn="r">
              <a:defRPr sz="1200"/>
            </a:lvl1pPr>
          </a:lstStyle>
          <a:p>
            <a:fld id="{7BA5283D-018A-487B-B835-5CD340E23955}" type="datetimeFigureOut">
              <a:rPr lang="en-US" smtClean="0"/>
              <a:t>2/24/21</a:t>
            </a:fld>
            <a:endParaRPr lang="en-US"/>
          </a:p>
        </p:txBody>
      </p:sp>
      <p:sp>
        <p:nvSpPr>
          <p:cNvPr id="4" name="Slide Image Placeholder 3"/>
          <p:cNvSpPr>
            <a:spLocks noGrp="1" noRot="1" noChangeAspect="1"/>
          </p:cNvSpPr>
          <p:nvPr>
            <p:ph type="sldImg" idx="2"/>
          </p:nvPr>
        </p:nvSpPr>
        <p:spPr>
          <a:xfrm>
            <a:off x="-119063" y="1497013"/>
            <a:ext cx="7188201" cy="4043362"/>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5765027"/>
            <a:ext cx="5560060" cy="4716840"/>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11378234"/>
            <a:ext cx="3011699" cy="601043"/>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11378234"/>
            <a:ext cx="3011699" cy="601043"/>
          </a:xfrm>
          <a:prstGeom prst="rect">
            <a:avLst/>
          </a:prstGeom>
        </p:spPr>
        <p:txBody>
          <a:bodyPr vert="horz" lIns="92492" tIns="46246" rIns="92492" bIns="46246" rtlCol="0" anchor="b"/>
          <a:lstStyle>
            <a:lvl1pPr algn="r">
              <a:defRPr sz="1200"/>
            </a:lvl1pPr>
          </a:lstStyle>
          <a:p>
            <a:fld id="{F3C94EFA-FD28-4FC9-A2FE-60DBD2CA37ED}" type="slidenum">
              <a:rPr lang="en-US" smtClean="0"/>
              <a:t>‹#›</a:t>
            </a:fld>
            <a:endParaRPr lang="en-US"/>
          </a:p>
        </p:txBody>
      </p:sp>
    </p:spTree>
    <p:extLst>
      <p:ext uri="{BB962C8B-B14F-4D97-AF65-F5344CB8AC3E}">
        <p14:creationId xmlns:p14="http://schemas.microsoft.com/office/powerpoint/2010/main" val="2676095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5DECAFE-B3F4-C94A-BBB0-CD6B0C8117C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252761" y="2535047"/>
            <a:ext cx="8660780" cy="930053"/>
          </a:xfrm>
        </p:spPr>
        <p:txBody>
          <a:bodyPr anchor="b"/>
          <a:lstStyle>
            <a:lvl1pPr algn="ctr">
              <a:defRPr sz="4500">
                <a:solidFill>
                  <a:srgbClr val="225799"/>
                </a:solidFill>
              </a:defRPr>
            </a:lvl1pPr>
          </a:lstStyle>
          <a:p>
            <a:r>
              <a:rPr lang="en-US" dirty="0"/>
              <a:t>Click to edit Master title style</a:t>
            </a:r>
          </a:p>
        </p:txBody>
      </p:sp>
      <p:sp>
        <p:nvSpPr>
          <p:cNvPr id="3" name="Subtitle 2"/>
          <p:cNvSpPr>
            <a:spLocks noGrp="1"/>
          </p:cNvSpPr>
          <p:nvPr>
            <p:ph type="subTitle" idx="1"/>
          </p:nvPr>
        </p:nvSpPr>
        <p:spPr>
          <a:xfrm>
            <a:off x="252761" y="3534157"/>
            <a:ext cx="8660780" cy="405945"/>
          </a:xfrm>
        </p:spPr>
        <p:txBody>
          <a:bodyPr/>
          <a:lstStyle>
            <a:lvl1pPr marL="0" indent="0" algn="ctr">
              <a:buNone/>
              <a:defRPr sz="1800">
                <a:solidFill>
                  <a:schemeClr val="tx1">
                    <a:lumMod val="65000"/>
                    <a:lumOff val="3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62023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FAE663C-3398-9D4A-9783-DD9BD08982A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defRPr>
                <a:solidFill>
                  <a:srgbClr val="225799"/>
                </a:solidFill>
              </a:defRPr>
            </a:lvl1pPr>
          </a:lstStyle>
          <a:p>
            <a:r>
              <a:rPr lang="en-US" dirty="0"/>
              <a:t>Click to edit Master title style</a:t>
            </a:r>
          </a:p>
        </p:txBody>
      </p:sp>
      <p:sp>
        <p:nvSpPr>
          <p:cNvPr id="3" name="Content Placeholder 2"/>
          <p:cNvSpPr>
            <a:spLocks noGrp="1"/>
          </p:cNvSpPr>
          <p:nvPr>
            <p:ph idx="1"/>
          </p:nvPr>
        </p:nvSpPr>
        <p:spPr>
          <a:xfrm>
            <a:off x="628650" y="1369219"/>
            <a:ext cx="7886700" cy="27269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651101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E274701-D366-7545-AB16-4FF4BE000598}" type="slidenum">
              <a:rPr lang="en-US" smtClean="0"/>
              <a:t>‹#›</a:t>
            </a:fld>
            <a:endParaRPr lang="en-US"/>
          </a:p>
        </p:txBody>
      </p:sp>
    </p:spTree>
    <p:extLst>
      <p:ext uri="{BB962C8B-B14F-4D97-AF65-F5344CB8AC3E}">
        <p14:creationId xmlns:p14="http://schemas.microsoft.com/office/powerpoint/2010/main" val="38430687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685800" rtl="0" eaLnBrk="1" latinLnBrk="0" hangingPunct="1">
        <a:lnSpc>
          <a:spcPct val="90000"/>
        </a:lnSpc>
        <a:spcBef>
          <a:spcPct val="0"/>
        </a:spcBef>
        <a:buNone/>
        <a:defRPr sz="3300" kern="1200">
          <a:solidFill>
            <a:srgbClr val="225799"/>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65000"/>
              <a:lumOff val="35000"/>
            </a:schemeClr>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65000"/>
              <a:lumOff val="35000"/>
            </a:schemeClr>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4BC527-F264-2D48-97DC-45A4EB9CF771}"/>
              </a:ext>
            </a:extLst>
          </p:cNvPr>
          <p:cNvSpPr>
            <a:spLocks noGrp="1"/>
          </p:cNvSpPr>
          <p:nvPr>
            <p:ph type="ctrTitle"/>
          </p:nvPr>
        </p:nvSpPr>
        <p:spPr/>
        <p:txBody>
          <a:bodyPr/>
          <a:lstStyle/>
          <a:p>
            <a:r>
              <a:rPr lang="en-US" dirty="0"/>
              <a:t>Making the Most of Oral Argument</a:t>
            </a:r>
          </a:p>
        </p:txBody>
      </p:sp>
      <p:sp>
        <p:nvSpPr>
          <p:cNvPr id="3" name="Subtitle 2">
            <a:extLst>
              <a:ext uri="{FF2B5EF4-FFF2-40B4-BE49-F238E27FC236}">
                <a16:creationId xmlns:a16="http://schemas.microsoft.com/office/drawing/2014/main" xmlns="" id="{39C48A2A-6B47-1F41-B2B5-722F0134F5F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3851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Preparation</a:t>
            </a:r>
          </a:p>
        </p:txBody>
      </p:sp>
      <p:sp>
        <p:nvSpPr>
          <p:cNvPr id="3" name="Content Placeholder 2"/>
          <p:cNvSpPr>
            <a:spLocks noGrp="1"/>
          </p:cNvSpPr>
          <p:nvPr>
            <p:ph idx="1"/>
          </p:nvPr>
        </p:nvSpPr>
        <p:spPr/>
        <p:txBody>
          <a:bodyPr>
            <a:normAutofit/>
          </a:bodyPr>
          <a:lstStyle/>
          <a:p>
            <a:r>
              <a:rPr lang="en-US" sz="2000" dirty="0"/>
              <a:t>To predict judges’ questions and have persuasive responses at the ready.</a:t>
            </a:r>
          </a:p>
          <a:p>
            <a:r>
              <a:rPr lang="en-US" sz="2000" dirty="0"/>
              <a:t>To create a plan of your affirmative points, so that you can bring the argument back on track after answering questions.</a:t>
            </a:r>
          </a:p>
          <a:p>
            <a:r>
              <a:rPr lang="en-US" sz="2000" dirty="0"/>
              <a:t>To anticipate opponent’s arguments, and either address them preemptively or in rebuttal.</a:t>
            </a:r>
          </a:p>
          <a:p>
            <a:pPr lvl="1"/>
            <a:endParaRPr lang="en-US" sz="1600" dirty="0"/>
          </a:p>
        </p:txBody>
      </p:sp>
    </p:spTree>
    <p:extLst>
      <p:ext uri="{BB962C8B-B14F-4D97-AF65-F5344CB8AC3E}">
        <p14:creationId xmlns:p14="http://schemas.microsoft.com/office/powerpoint/2010/main" val="1789212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EB8BFC-0E03-DC4A-A1DD-5267F91630AF}"/>
              </a:ext>
            </a:extLst>
          </p:cNvPr>
          <p:cNvSpPr>
            <a:spLocks noGrp="1"/>
          </p:cNvSpPr>
          <p:nvPr>
            <p:ph type="title"/>
          </p:nvPr>
        </p:nvSpPr>
        <p:spPr/>
        <p:txBody>
          <a:bodyPr/>
          <a:lstStyle/>
          <a:p>
            <a:r>
              <a:rPr lang="en-US" dirty="0"/>
              <a:t>Getting Up To Speed</a:t>
            </a:r>
          </a:p>
        </p:txBody>
      </p:sp>
      <p:sp>
        <p:nvSpPr>
          <p:cNvPr id="3" name="Content Placeholder 2">
            <a:extLst>
              <a:ext uri="{FF2B5EF4-FFF2-40B4-BE49-F238E27FC236}">
                <a16:creationId xmlns:a16="http://schemas.microsoft.com/office/drawing/2014/main" xmlns="" id="{E3C57002-7AF8-5D46-92FE-8A072915386B}"/>
              </a:ext>
            </a:extLst>
          </p:cNvPr>
          <p:cNvSpPr>
            <a:spLocks noGrp="1"/>
          </p:cNvSpPr>
          <p:nvPr>
            <p:ph idx="1"/>
          </p:nvPr>
        </p:nvSpPr>
        <p:spPr/>
        <p:txBody>
          <a:bodyPr>
            <a:noAutofit/>
          </a:bodyPr>
          <a:lstStyle/>
          <a:p>
            <a:pPr>
              <a:spcBef>
                <a:spcPts val="340"/>
              </a:spcBef>
            </a:pPr>
            <a:r>
              <a:rPr lang="en-US" sz="1600" dirty="0"/>
              <a:t>Develop a plan for preparation with the appellate and/or trial team.</a:t>
            </a:r>
          </a:p>
          <a:p>
            <a:pPr>
              <a:spcBef>
                <a:spcPts val="340"/>
              </a:spcBef>
            </a:pPr>
            <a:r>
              <a:rPr lang="en-US" sz="1600" dirty="0"/>
              <a:t>Review the briefs and lower court opinion(s) promptly after receipt of the calendar notice in order to reacquaint yourself with the case.</a:t>
            </a:r>
          </a:p>
          <a:p>
            <a:pPr lvl="1">
              <a:spcBef>
                <a:spcPts val="340"/>
              </a:spcBef>
            </a:pPr>
            <a:r>
              <a:rPr lang="en-US" sz="1400" dirty="0"/>
              <a:t>The court will often use the lower court opinion(s) and the reply brief to frame the issues</a:t>
            </a:r>
          </a:p>
          <a:p>
            <a:pPr>
              <a:spcBef>
                <a:spcPts val="340"/>
              </a:spcBef>
            </a:pPr>
            <a:r>
              <a:rPr lang="en-US" sz="1600" dirty="0"/>
              <a:t>Review authorities cited in the briefs. </a:t>
            </a:r>
          </a:p>
          <a:p>
            <a:pPr lvl="1">
              <a:spcBef>
                <a:spcPts val="340"/>
              </a:spcBef>
            </a:pPr>
            <a:r>
              <a:rPr lang="en-US" sz="1400" dirty="0"/>
              <a:t>Prepare notes on important cases, such as which party cited it for what issue, its holding, its procedural posture, and relevant facts.</a:t>
            </a:r>
          </a:p>
          <a:p>
            <a:pPr>
              <a:spcBef>
                <a:spcPts val="340"/>
              </a:spcBef>
            </a:pPr>
            <a:r>
              <a:rPr lang="en-US" sz="1600" dirty="0"/>
              <a:t>Update case authorities and search for any new authority.  Consider whether to submit any new authority to the court prior to argument.</a:t>
            </a:r>
          </a:p>
          <a:p>
            <a:pPr>
              <a:spcBef>
                <a:spcPts val="340"/>
              </a:spcBef>
            </a:pPr>
            <a:r>
              <a:rPr lang="en-US" sz="1600" dirty="0"/>
              <a:t>Review the full appendix (or other set of key record materials) and identify critical portions for easy reference.</a:t>
            </a:r>
          </a:p>
        </p:txBody>
      </p:sp>
    </p:spTree>
    <p:extLst>
      <p:ext uri="{BB962C8B-B14F-4D97-AF65-F5344CB8AC3E}">
        <p14:creationId xmlns:p14="http://schemas.microsoft.com/office/powerpoint/2010/main" val="60807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2D795-9ABB-42F7-A8E5-DCCBFEE9DAB8}"/>
              </a:ext>
            </a:extLst>
          </p:cNvPr>
          <p:cNvSpPr>
            <a:spLocks noGrp="1"/>
          </p:cNvSpPr>
          <p:nvPr>
            <p:ph type="title"/>
          </p:nvPr>
        </p:nvSpPr>
        <p:spPr/>
        <p:txBody>
          <a:bodyPr/>
          <a:lstStyle/>
          <a:p>
            <a:r>
              <a:rPr lang="en-US" dirty="0"/>
              <a:t>Getting Up To Speed</a:t>
            </a:r>
          </a:p>
        </p:txBody>
      </p:sp>
      <p:sp>
        <p:nvSpPr>
          <p:cNvPr id="3" name="Content Placeholder 2">
            <a:extLst>
              <a:ext uri="{FF2B5EF4-FFF2-40B4-BE49-F238E27FC236}">
                <a16:creationId xmlns:a16="http://schemas.microsoft.com/office/drawing/2014/main" xmlns="" id="{76328EEB-C059-4EFC-AAF8-2EEC8D2D8D39}"/>
              </a:ext>
            </a:extLst>
          </p:cNvPr>
          <p:cNvSpPr>
            <a:spLocks noGrp="1"/>
          </p:cNvSpPr>
          <p:nvPr>
            <p:ph idx="1"/>
          </p:nvPr>
        </p:nvSpPr>
        <p:spPr>
          <a:xfrm>
            <a:off x="628650" y="1096027"/>
            <a:ext cx="7886700" cy="3000188"/>
          </a:xfrm>
        </p:spPr>
        <p:txBody>
          <a:bodyPr>
            <a:normAutofit fontScale="85000" lnSpcReduction="10000"/>
          </a:bodyPr>
          <a:lstStyle/>
          <a:p>
            <a:r>
              <a:rPr lang="en-US" sz="2000" dirty="0"/>
              <a:t>Consider preparing a timeline to keep important dates in mind.   </a:t>
            </a:r>
          </a:p>
          <a:p>
            <a:r>
              <a:rPr lang="en-US" sz="2000" dirty="0"/>
              <a:t>Consider preparing a cast of characters to keep relevant names at hand.</a:t>
            </a:r>
          </a:p>
          <a:p>
            <a:r>
              <a:rPr lang="en-US" sz="2000" dirty="0"/>
              <a:t>Track down any loose ends, such as ambiguities, omissions or conflicts in the record and issues that may have arisen from your review of the cases.  </a:t>
            </a:r>
          </a:p>
          <a:p>
            <a:pPr lvl="1">
              <a:spcBef>
                <a:spcPts val="750"/>
              </a:spcBef>
            </a:pPr>
            <a:r>
              <a:rPr lang="en-US" sz="1600" dirty="0"/>
              <a:t>These loose ends are often the source of questions from the court.</a:t>
            </a:r>
          </a:p>
          <a:p>
            <a:pPr lvl="1">
              <a:spcBef>
                <a:spcPts val="750"/>
              </a:spcBef>
            </a:pPr>
            <a:r>
              <a:rPr lang="en-US" sz="1600" dirty="0"/>
              <a:t>Can help to reread the complaint, orders on motions to dismiss or summary judgment, and opening/closing arguments from trial</a:t>
            </a:r>
          </a:p>
          <a:p>
            <a:r>
              <a:rPr lang="en-US" sz="1900" dirty="0"/>
              <a:t>Think about the practical consequences of your position for future cases and other areas of the law</a:t>
            </a:r>
          </a:p>
          <a:p>
            <a:r>
              <a:rPr lang="en-US" sz="1900" dirty="0"/>
              <a:t>Prepare a list of hard questions and proposed answers</a:t>
            </a:r>
          </a:p>
          <a:p>
            <a:r>
              <a:rPr lang="en-US" sz="1900" dirty="0"/>
              <a:t>Discuss the case with nonlawyers, to develop a conversational approach to the case</a:t>
            </a:r>
          </a:p>
        </p:txBody>
      </p:sp>
    </p:spTree>
    <p:extLst>
      <p:ext uri="{BB962C8B-B14F-4D97-AF65-F5344CB8AC3E}">
        <p14:creationId xmlns:p14="http://schemas.microsoft.com/office/powerpoint/2010/main" val="283279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D7C2D-5D60-433B-B7B3-F79506B9D63D}"/>
              </a:ext>
            </a:extLst>
          </p:cNvPr>
          <p:cNvSpPr>
            <a:spLocks noGrp="1"/>
          </p:cNvSpPr>
          <p:nvPr>
            <p:ph type="title"/>
          </p:nvPr>
        </p:nvSpPr>
        <p:spPr/>
        <p:txBody>
          <a:bodyPr/>
          <a:lstStyle/>
          <a:p>
            <a:r>
              <a:rPr lang="en-US" dirty="0"/>
              <a:t>Planning Your Oral Argument</a:t>
            </a:r>
          </a:p>
        </p:txBody>
      </p:sp>
      <p:sp>
        <p:nvSpPr>
          <p:cNvPr id="3" name="Content Placeholder 2">
            <a:extLst>
              <a:ext uri="{FF2B5EF4-FFF2-40B4-BE49-F238E27FC236}">
                <a16:creationId xmlns:a16="http://schemas.microsoft.com/office/drawing/2014/main" xmlns="" id="{E0F210CA-3F5B-4E9E-BFC1-1F664BD16019}"/>
              </a:ext>
            </a:extLst>
          </p:cNvPr>
          <p:cNvSpPr>
            <a:spLocks noGrp="1"/>
          </p:cNvSpPr>
          <p:nvPr>
            <p:ph idx="1"/>
          </p:nvPr>
        </p:nvSpPr>
        <p:spPr>
          <a:xfrm>
            <a:off x="628650" y="1348438"/>
            <a:ext cx="7886700" cy="2726996"/>
          </a:xfrm>
        </p:spPr>
        <p:txBody>
          <a:bodyPr>
            <a:normAutofit fontScale="70000" lnSpcReduction="20000"/>
          </a:bodyPr>
          <a:lstStyle/>
          <a:p>
            <a:pPr>
              <a:lnSpc>
                <a:spcPct val="110000"/>
              </a:lnSpc>
            </a:pPr>
            <a:r>
              <a:rPr lang="en-US" sz="2200" dirty="0"/>
              <a:t>Shine a different light on your points.  Although you cannot make new arguments, you can provide the court with a different perspective in order to persuade judges who may not have been persuaded by the briefs.</a:t>
            </a:r>
          </a:p>
          <a:p>
            <a:pPr>
              <a:lnSpc>
                <a:spcPct val="110000"/>
              </a:lnSpc>
            </a:pPr>
            <a:r>
              <a:rPr lang="en-US" sz="2200" dirty="0"/>
              <a:t>Oral argument time is very limited, so it is unlikely you will be able to address all of the issues in the briefs. Consider what points you want to make. </a:t>
            </a:r>
          </a:p>
          <a:p>
            <a:pPr lvl="1">
              <a:lnSpc>
                <a:spcPct val="110000"/>
              </a:lnSpc>
              <a:spcBef>
                <a:spcPts val="750"/>
              </a:spcBef>
            </a:pPr>
            <a:r>
              <a:rPr lang="en-US" sz="1900" dirty="0"/>
              <a:t>If you have 15 minutes, try to plan a core argument of 10 minutes.</a:t>
            </a:r>
          </a:p>
          <a:p>
            <a:pPr>
              <a:lnSpc>
                <a:spcPct val="110000"/>
              </a:lnSpc>
            </a:pPr>
            <a:r>
              <a:rPr lang="en-US" sz="2200" dirty="0"/>
              <a:t>Consider what issues to expect from both your opponent and the court.  Where are your weak points?  How can you lose?</a:t>
            </a:r>
          </a:p>
          <a:p>
            <a:pPr>
              <a:lnSpc>
                <a:spcPct val="110000"/>
              </a:lnSpc>
            </a:pPr>
            <a:r>
              <a:rPr lang="en-US" sz="2200" dirty="0"/>
              <a:t>Identify the 3 most important points you want the court to focus on.  You will pivot back to them whenever you finish answering a question, and likely work them into your answers.</a:t>
            </a:r>
          </a:p>
          <a:p>
            <a:pPr>
              <a:lnSpc>
                <a:spcPct val="110000"/>
              </a:lnSpc>
            </a:pPr>
            <a:endParaRPr lang="en-US" sz="1800" dirty="0"/>
          </a:p>
        </p:txBody>
      </p:sp>
    </p:spTree>
    <p:extLst>
      <p:ext uri="{BB962C8B-B14F-4D97-AF65-F5344CB8AC3E}">
        <p14:creationId xmlns:p14="http://schemas.microsoft.com/office/powerpoint/2010/main" val="717678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D7C2D-5D60-433B-B7B3-F79506B9D63D}"/>
              </a:ext>
            </a:extLst>
          </p:cNvPr>
          <p:cNvSpPr>
            <a:spLocks noGrp="1"/>
          </p:cNvSpPr>
          <p:nvPr>
            <p:ph type="title"/>
          </p:nvPr>
        </p:nvSpPr>
        <p:spPr/>
        <p:txBody>
          <a:bodyPr/>
          <a:lstStyle/>
          <a:p>
            <a:r>
              <a:rPr lang="en-US" dirty="0"/>
              <a:t>Oral Argument Notes</a:t>
            </a:r>
          </a:p>
        </p:txBody>
      </p:sp>
      <p:sp>
        <p:nvSpPr>
          <p:cNvPr id="3" name="Content Placeholder 2">
            <a:extLst>
              <a:ext uri="{FF2B5EF4-FFF2-40B4-BE49-F238E27FC236}">
                <a16:creationId xmlns:a16="http://schemas.microsoft.com/office/drawing/2014/main" xmlns="" id="{E0F210CA-3F5B-4E9E-BFC1-1F664BD16019}"/>
              </a:ext>
            </a:extLst>
          </p:cNvPr>
          <p:cNvSpPr>
            <a:spLocks noGrp="1"/>
          </p:cNvSpPr>
          <p:nvPr>
            <p:ph idx="1"/>
          </p:nvPr>
        </p:nvSpPr>
        <p:spPr/>
        <p:txBody>
          <a:bodyPr>
            <a:normAutofit fontScale="92500" lnSpcReduction="10000"/>
          </a:bodyPr>
          <a:lstStyle/>
          <a:p>
            <a:r>
              <a:rPr lang="en-US" sz="2000" dirty="0"/>
              <a:t>Oral argument notes reflect the advocate’s own preferences.  </a:t>
            </a:r>
          </a:p>
          <a:p>
            <a:pPr lvl="1"/>
            <a:r>
              <a:rPr lang="en-US" sz="1600" dirty="0"/>
              <a:t>Some write out remarks in full.  While you should not read your argument, writing it out can create ready remarks on a number of topics.</a:t>
            </a:r>
          </a:p>
          <a:p>
            <a:pPr lvl="1"/>
            <a:r>
              <a:rPr lang="en-US" sz="1600" dirty="0"/>
              <a:t>Some write only an opening, with the rest in bullet form. </a:t>
            </a:r>
            <a:r>
              <a:rPr lang="en-US" sz="1400" dirty="0"/>
              <a:t> </a:t>
            </a:r>
          </a:p>
          <a:p>
            <a:pPr lvl="1"/>
            <a:r>
              <a:rPr lang="en-US" sz="1600" dirty="0"/>
              <a:t>Some prefer no notes at all, though that risks not having key information to hand.</a:t>
            </a:r>
          </a:p>
          <a:p>
            <a:r>
              <a:rPr lang="en-US" sz="2000" dirty="0"/>
              <a:t>Include relevant facts, dates, and names, with references to the record.  </a:t>
            </a:r>
          </a:p>
          <a:p>
            <a:r>
              <a:rPr lang="en-US" sz="2000" dirty="0"/>
              <a:t>Include key language from contracts, statutes, regulations, and cases.</a:t>
            </a:r>
          </a:p>
          <a:p>
            <a:pPr lvl="1"/>
            <a:r>
              <a:rPr lang="en-US" sz="1600" dirty="0"/>
              <a:t>Including the precise language makes it possible to quote verbatim if appropriate.</a:t>
            </a:r>
          </a:p>
          <a:p>
            <a:pPr lvl="1"/>
            <a:r>
              <a:rPr lang="en-US" sz="1600" dirty="0"/>
              <a:t>You will want all of this information at your fingertips</a:t>
            </a:r>
            <a:r>
              <a:rPr lang="en-US" sz="1700" dirty="0"/>
              <a:t>.  Searching through the briefs, record, or cases to answer a question wastes precious argument time. </a:t>
            </a:r>
          </a:p>
        </p:txBody>
      </p:sp>
    </p:spTree>
    <p:extLst>
      <p:ext uri="{BB962C8B-B14F-4D97-AF65-F5344CB8AC3E}">
        <p14:creationId xmlns:p14="http://schemas.microsoft.com/office/powerpoint/2010/main" val="289499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FBE760-DE8C-4A0B-AE26-243F5BDD0C3D}"/>
              </a:ext>
            </a:extLst>
          </p:cNvPr>
          <p:cNvSpPr>
            <a:spLocks noGrp="1"/>
          </p:cNvSpPr>
          <p:nvPr>
            <p:ph type="title"/>
          </p:nvPr>
        </p:nvSpPr>
        <p:spPr/>
        <p:txBody>
          <a:bodyPr/>
          <a:lstStyle/>
          <a:p>
            <a:pPr lvl="0"/>
            <a:r>
              <a:rPr lang="en-US" dirty="0"/>
              <a:t>Oral Argument Notes </a:t>
            </a:r>
          </a:p>
        </p:txBody>
      </p:sp>
      <p:sp>
        <p:nvSpPr>
          <p:cNvPr id="3" name="Content Placeholder 2">
            <a:extLst>
              <a:ext uri="{FF2B5EF4-FFF2-40B4-BE49-F238E27FC236}">
                <a16:creationId xmlns:a16="http://schemas.microsoft.com/office/drawing/2014/main" xmlns="" id="{E0F1C183-DFB9-41DF-A5F6-4CFCA21E7425}"/>
              </a:ext>
            </a:extLst>
          </p:cNvPr>
          <p:cNvSpPr>
            <a:spLocks noGrp="1"/>
          </p:cNvSpPr>
          <p:nvPr>
            <p:ph idx="1"/>
          </p:nvPr>
        </p:nvSpPr>
        <p:spPr/>
        <p:txBody>
          <a:bodyPr>
            <a:normAutofit lnSpcReduction="10000"/>
          </a:bodyPr>
          <a:lstStyle/>
          <a:p>
            <a:r>
              <a:rPr lang="en-US" sz="2000" dirty="0"/>
              <a:t>Be prepared to state the rule of law that will result in a judgment in your favor. </a:t>
            </a:r>
          </a:p>
          <a:p>
            <a:r>
              <a:rPr lang="en-US" sz="2000" dirty="0"/>
              <a:t>Be prepared to state the specific result you are requesting (affirmance, reversal, vacatur, directing entry of judgment, remand for reconsideration of some or all issues, new trial on some or all issues, etc.).</a:t>
            </a:r>
          </a:p>
          <a:p>
            <a:r>
              <a:rPr lang="en-US" sz="2000" dirty="0"/>
              <a:t>Anticipate questions about your case and other hypothetical scenarios, and craft answers to those questions.</a:t>
            </a:r>
          </a:p>
          <a:p>
            <a:pPr lvl="1"/>
            <a:r>
              <a:rPr lang="en-US" sz="1700" dirty="0"/>
              <a:t>Being able to answer hypothetical questions is critical.  Hypotheticals are how judges test and understand the effect of your proposed rule.</a:t>
            </a:r>
          </a:p>
        </p:txBody>
      </p:sp>
    </p:spTree>
    <p:extLst>
      <p:ext uri="{BB962C8B-B14F-4D97-AF65-F5344CB8AC3E}">
        <p14:creationId xmlns:p14="http://schemas.microsoft.com/office/powerpoint/2010/main" val="2141346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252F9-4470-4C9E-84C5-EEC808CA7499}"/>
              </a:ext>
            </a:extLst>
          </p:cNvPr>
          <p:cNvSpPr>
            <a:spLocks noGrp="1"/>
          </p:cNvSpPr>
          <p:nvPr>
            <p:ph type="title"/>
          </p:nvPr>
        </p:nvSpPr>
        <p:spPr>
          <a:xfrm>
            <a:off x="628650" y="273844"/>
            <a:ext cx="7886700" cy="3361810"/>
          </a:xfrm>
        </p:spPr>
        <p:txBody>
          <a:bodyPr/>
          <a:lstStyle/>
          <a:p>
            <a:pPr algn="ctr"/>
            <a:r>
              <a:rPr lang="en-US" dirty="0"/>
              <a:t>Practicing the Oral Argument</a:t>
            </a:r>
          </a:p>
        </p:txBody>
      </p:sp>
      <p:sp>
        <p:nvSpPr>
          <p:cNvPr id="3" name="Content Placeholder 2">
            <a:extLst>
              <a:ext uri="{FF2B5EF4-FFF2-40B4-BE49-F238E27FC236}">
                <a16:creationId xmlns:a16="http://schemas.microsoft.com/office/drawing/2014/main" xmlns="" id="{7A81858D-C337-4155-B39D-AB237825F995}"/>
              </a:ext>
            </a:extLst>
          </p:cNvPr>
          <p:cNvSpPr>
            <a:spLocks noGrp="1"/>
          </p:cNvSpPr>
          <p:nvPr>
            <p:ph idx="1"/>
          </p:nvPr>
        </p:nvSpPr>
        <p:spPr>
          <a:xfrm>
            <a:off x="628650" y="3972153"/>
            <a:ext cx="7886700" cy="124061"/>
          </a:xfrm>
        </p:spPr>
        <p:txBody>
          <a:bodyPr>
            <a:normAutofit fontScale="25000" lnSpcReduction="20000"/>
          </a:bodyPr>
          <a:lstStyle/>
          <a:p>
            <a:pPr marL="0" indent="0">
              <a:buNone/>
            </a:pPr>
            <a:endParaRPr lang="en-US" dirty="0"/>
          </a:p>
        </p:txBody>
      </p:sp>
    </p:spTree>
    <p:extLst>
      <p:ext uri="{BB962C8B-B14F-4D97-AF65-F5344CB8AC3E}">
        <p14:creationId xmlns:p14="http://schemas.microsoft.com/office/powerpoint/2010/main" val="1584942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Moot Courts—A Best Practice</a:t>
            </a:r>
          </a:p>
        </p:txBody>
      </p:sp>
      <p:sp>
        <p:nvSpPr>
          <p:cNvPr id="3" name="Content Placeholder 2"/>
          <p:cNvSpPr>
            <a:spLocks noGrp="1"/>
          </p:cNvSpPr>
          <p:nvPr>
            <p:ph idx="1"/>
          </p:nvPr>
        </p:nvSpPr>
        <p:spPr/>
        <p:txBody>
          <a:bodyPr>
            <a:noAutofit/>
          </a:bodyPr>
          <a:lstStyle/>
          <a:p>
            <a:pPr marL="0" lvl="0" indent="0">
              <a:spcAft>
                <a:spcPts val="600"/>
              </a:spcAft>
              <a:buNone/>
            </a:pPr>
            <a:r>
              <a:rPr lang="en-US" sz="1700" dirty="0"/>
              <a:t>“No preparation for oral argument is as valuable as a moot court in which you’re interrogated by lawyers as familiar with your case as the court is likely to be.…  Nothing, absolutely nothing, is so effective in bringing to your attention issues that have not occurred to you and in revealing flaws in your responses you have been aware of.”</a:t>
            </a:r>
          </a:p>
          <a:p>
            <a:pPr lvl="1"/>
            <a:r>
              <a:rPr lang="en-US" sz="1400" dirty="0"/>
              <a:t>Antonin Scalia &amp; Bryan Garner, </a:t>
            </a:r>
            <a:r>
              <a:rPr lang="en-US" sz="1400" i="1" dirty="0"/>
              <a:t>Making Your Case: The Art of Persuading Judges</a:t>
            </a:r>
            <a:r>
              <a:rPr lang="en-US" sz="1400" dirty="0"/>
              <a:t> 158 (2008).</a:t>
            </a:r>
          </a:p>
          <a:p>
            <a:pPr marL="0" lvl="0" indent="0">
              <a:spcAft>
                <a:spcPts val="600"/>
              </a:spcAft>
              <a:buNone/>
            </a:pPr>
            <a:r>
              <a:rPr lang="en-US" sz="1700" dirty="0"/>
              <a:t>“Oral advocacy is an art.  But similar to the art of hitting a baseball, it requires extensive practice and some idea of what the pitcher is about to throw.…  [M]</a:t>
            </a:r>
            <a:r>
              <a:rPr lang="en-US" sz="1700" dirty="0" err="1"/>
              <a:t>oot</a:t>
            </a:r>
            <a:r>
              <a:rPr lang="en-US" sz="1700" dirty="0"/>
              <a:t> courts are a best practice for even the most experienced appellate lawyer.”</a:t>
            </a:r>
          </a:p>
          <a:p>
            <a:pPr lvl="1"/>
            <a:r>
              <a:rPr lang="en-US" sz="1400" dirty="0"/>
              <a:t>Timothy Lewis &amp; Nancy Winkelman, </a:t>
            </a:r>
            <a:r>
              <a:rPr lang="en-US" sz="1400" i="1" dirty="0"/>
              <a:t>The Benefits of Moot Courts: Perspectives of an Arguing Attorney and a Judge</a:t>
            </a:r>
            <a:r>
              <a:rPr lang="en-US" sz="1400" dirty="0"/>
              <a:t>, For the Defense 44, 45, 48 (Nov. 2010).</a:t>
            </a:r>
          </a:p>
        </p:txBody>
      </p:sp>
    </p:spTree>
    <p:extLst>
      <p:ext uri="{BB962C8B-B14F-4D97-AF65-F5344CB8AC3E}">
        <p14:creationId xmlns:p14="http://schemas.microsoft.com/office/powerpoint/2010/main" val="337662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Have a Moot Court?</a:t>
            </a:r>
          </a:p>
        </p:txBody>
      </p:sp>
      <p:sp>
        <p:nvSpPr>
          <p:cNvPr id="3" name="Content Placeholder 2"/>
          <p:cNvSpPr>
            <a:spLocks noGrp="1"/>
          </p:cNvSpPr>
          <p:nvPr>
            <p:ph idx="1"/>
          </p:nvPr>
        </p:nvSpPr>
        <p:spPr>
          <a:xfrm>
            <a:off x="628650" y="1127342"/>
            <a:ext cx="7886700" cy="2968873"/>
          </a:xfrm>
        </p:spPr>
        <p:txBody>
          <a:bodyPr>
            <a:normAutofit/>
          </a:bodyPr>
          <a:lstStyle/>
          <a:p>
            <a:pPr lvl="0"/>
            <a:r>
              <a:rPr lang="en-US" sz="2000" dirty="0"/>
              <a:t>To sharpen and refine the arguments made in the briefing</a:t>
            </a:r>
          </a:p>
          <a:p>
            <a:pPr lvl="0"/>
            <a:r>
              <a:rPr lang="en-US" sz="2000" dirty="0"/>
              <a:t>To get a feel for how particular arguments sound and are received</a:t>
            </a:r>
          </a:p>
          <a:p>
            <a:pPr lvl="0"/>
            <a:r>
              <a:rPr lang="en-US" sz="2000" dirty="0"/>
              <a:t>To practice responding to questions without getting sidetracked</a:t>
            </a:r>
          </a:p>
          <a:p>
            <a:pPr lvl="0"/>
            <a:r>
              <a:rPr lang="en-US" sz="2000" dirty="0"/>
              <a:t>A good moot court provides answers to the following questions:</a:t>
            </a:r>
          </a:p>
          <a:p>
            <a:pPr lvl="1"/>
            <a:r>
              <a:rPr lang="en-US" sz="1600" dirty="0"/>
              <a:t>What are the judges likely to ask?</a:t>
            </a:r>
          </a:p>
          <a:p>
            <a:pPr lvl="1"/>
            <a:r>
              <a:rPr lang="en-US" sz="1600" dirty="0"/>
              <a:t>What may the judges ask that the parties have not even thought of?</a:t>
            </a:r>
          </a:p>
          <a:p>
            <a:pPr lvl="1"/>
            <a:r>
              <a:rPr lang="en-US" sz="1600" dirty="0"/>
              <a:t>What arguments are likely to make the most headway?</a:t>
            </a:r>
          </a:p>
          <a:p>
            <a:pPr lvl="1"/>
            <a:r>
              <a:rPr lang="en-US" sz="1600" dirty="0"/>
              <a:t>How best to address problems in the case?</a:t>
            </a:r>
          </a:p>
          <a:p>
            <a:pPr lvl="1"/>
            <a:r>
              <a:rPr lang="en-US" sz="1600" dirty="0"/>
              <a:t>Has the advocate succumbed to tunnel vision?</a:t>
            </a:r>
          </a:p>
        </p:txBody>
      </p:sp>
    </p:spTree>
    <p:extLst>
      <p:ext uri="{BB962C8B-B14F-4D97-AF65-F5344CB8AC3E}">
        <p14:creationId xmlns:p14="http://schemas.microsoft.com/office/powerpoint/2010/main" val="1616126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Moot Panel</a:t>
            </a:r>
          </a:p>
        </p:txBody>
      </p:sp>
      <p:sp>
        <p:nvSpPr>
          <p:cNvPr id="3" name="Content Placeholder 2"/>
          <p:cNvSpPr>
            <a:spLocks noGrp="1"/>
          </p:cNvSpPr>
          <p:nvPr>
            <p:ph idx="1"/>
          </p:nvPr>
        </p:nvSpPr>
        <p:spPr/>
        <p:txBody>
          <a:bodyPr>
            <a:normAutofit lnSpcReduction="10000"/>
          </a:bodyPr>
          <a:lstStyle/>
          <a:p>
            <a:pPr lvl="0"/>
            <a:r>
              <a:rPr lang="en-US" sz="2000" dirty="0"/>
              <a:t>Assemble a moot panel that approximates the “real” judicial panel. </a:t>
            </a:r>
          </a:p>
          <a:p>
            <a:pPr lvl="1"/>
            <a:r>
              <a:rPr lang="en-US" sz="1600" dirty="0"/>
              <a:t>The real panel won’t have advance knowledge of the case; neither should the </a:t>
            </a:r>
            <a:r>
              <a:rPr lang="en-US" sz="1600" dirty="0" err="1"/>
              <a:t>mooters</a:t>
            </a:r>
            <a:r>
              <a:rPr lang="en-US" sz="1600" dirty="0"/>
              <a:t>.</a:t>
            </a:r>
          </a:p>
          <a:p>
            <a:pPr lvl="1"/>
            <a:r>
              <a:rPr lang="en-US" sz="1600" dirty="0"/>
              <a:t>The real panel will learn the case from briefs, cited legal authorities, the order under review, and (perhaps) parts of the record.</a:t>
            </a:r>
          </a:p>
          <a:p>
            <a:pPr lvl="0">
              <a:spcBef>
                <a:spcPts val="600"/>
              </a:spcBef>
            </a:pPr>
            <a:r>
              <a:rPr lang="en-US" sz="2000" dirty="0"/>
              <a:t>Moot panel should prepare as if they were the “real” panel.  </a:t>
            </a:r>
          </a:p>
          <a:p>
            <a:r>
              <a:rPr lang="en-US" sz="2000" dirty="0"/>
              <a:t>Moot panel should include members who are experienced in appeals, such as appellate attorneys, former appellate judges, or former law clerks from the relevant court.</a:t>
            </a:r>
          </a:p>
          <a:p>
            <a:pPr lvl="1"/>
            <a:r>
              <a:rPr lang="en-US" sz="1700" dirty="0"/>
              <a:t>Can be useful to have at least one </a:t>
            </a:r>
            <a:r>
              <a:rPr lang="en-US" sz="1700" dirty="0" err="1"/>
              <a:t>mooter</a:t>
            </a:r>
            <a:r>
              <a:rPr lang="en-US" sz="1700" dirty="0"/>
              <a:t> who has the time and energy to “dig in” to the record</a:t>
            </a:r>
          </a:p>
        </p:txBody>
      </p:sp>
    </p:spTree>
    <p:extLst>
      <p:ext uri="{BB962C8B-B14F-4D97-AF65-F5344CB8AC3E}">
        <p14:creationId xmlns:p14="http://schemas.microsoft.com/office/powerpoint/2010/main" val="343958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252F9-4470-4C9E-84C5-EEC808CA7499}"/>
              </a:ext>
            </a:extLst>
          </p:cNvPr>
          <p:cNvSpPr>
            <a:spLocks noGrp="1"/>
          </p:cNvSpPr>
          <p:nvPr>
            <p:ph type="title"/>
          </p:nvPr>
        </p:nvSpPr>
        <p:spPr>
          <a:xfrm>
            <a:off x="628650" y="273844"/>
            <a:ext cx="7886700" cy="3361810"/>
          </a:xfrm>
        </p:spPr>
        <p:txBody>
          <a:bodyPr/>
          <a:lstStyle/>
          <a:p>
            <a:pPr algn="ctr"/>
            <a:r>
              <a:rPr lang="en-US" dirty="0"/>
              <a:t>Why Oral Argument?</a:t>
            </a:r>
          </a:p>
        </p:txBody>
      </p:sp>
      <p:sp>
        <p:nvSpPr>
          <p:cNvPr id="3" name="Content Placeholder 2">
            <a:extLst>
              <a:ext uri="{FF2B5EF4-FFF2-40B4-BE49-F238E27FC236}">
                <a16:creationId xmlns:a16="http://schemas.microsoft.com/office/drawing/2014/main" xmlns="" id="{7A81858D-C337-4155-B39D-AB237825F995}"/>
              </a:ext>
            </a:extLst>
          </p:cNvPr>
          <p:cNvSpPr>
            <a:spLocks noGrp="1"/>
          </p:cNvSpPr>
          <p:nvPr>
            <p:ph idx="1"/>
          </p:nvPr>
        </p:nvSpPr>
        <p:spPr>
          <a:xfrm>
            <a:off x="628650" y="3972153"/>
            <a:ext cx="7886700" cy="124061"/>
          </a:xfrm>
        </p:spPr>
        <p:txBody>
          <a:bodyPr>
            <a:normAutofit fontScale="25000" lnSpcReduction="20000"/>
          </a:bodyPr>
          <a:lstStyle/>
          <a:p>
            <a:pPr marL="0" indent="0">
              <a:buNone/>
            </a:pPr>
            <a:endParaRPr lang="en-US" dirty="0"/>
          </a:p>
        </p:txBody>
      </p:sp>
    </p:spTree>
    <p:extLst>
      <p:ext uri="{BB962C8B-B14F-4D97-AF65-F5344CB8AC3E}">
        <p14:creationId xmlns:p14="http://schemas.microsoft.com/office/powerpoint/2010/main" val="1552449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Practice Sessions</a:t>
            </a:r>
          </a:p>
        </p:txBody>
      </p:sp>
      <p:sp>
        <p:nvSpPr>
          <p:cNvPr id="3" name="Content Placeholder 2"/>
          <p:cNvSpPr>
            <a:spLocks noGrp="1"/>
          </p:cNvSpPr>
          <p:nvPr>
            <p:ph idx="1"/>
          </p:nvPr>
        </p:nvSpPr>
        <p:spPr/>
        <p:txBody>
          <a:bodyPr>
            <a:noAutofit/>
          </a:bodyPr>
          <a:lstStyle/>
          <a:p>
            <a:pPr lvl="0"/>
            <a:r>
              <a:rPr lang="en-US" sz="1800" dirty="0"/>
              <a:t>There is no single correct moot format; the goal is to help the advocate prepare. </a:t>
            </a:r>
          </a:p>
          <a:p>
            <a:pPr lvl="0"/>
            <a:r>
              <a:rPr lang="en-US" sz="1800" dirty="0"/>
              <a:t>Common options:</a:t>
            </a:r>
          </a:p>
          <a:p>
            <a:pPr lvl="1"/>
            <a:r>
              <a:rPr lang="en-US" sz="1400" dirty="0"/>
              <a:t>Formal moot, with advocate presenting argument as though in the appellate court.</a:t>
            </a:r>
          </a:p>
          <a:p>
            <a:pPr lvl="1"/>
            <a:r>
              <a:rPr lang="en-US" sz="1400" dirty="0"/>
              <a:t>Informal roundtable, with question-and-answer session and discussion of issues.</a:t>
            </a:r>
          </a:p>
          <a:p>
            <a:r>
              <a:rPr lang="en-US" sz="1800" dirty="0"/>
              <a:t>In some moots, a team member argues as opposing counsel.</a:t>
            </a:r>
          </a:p>
          <a:p>
            <a:pPr lvl="1"/>
            <a:r>
              <a:rPr lang="en-US" sz="1400" dirty="0"/>
              <a:t>This can provide deeper insight into the other side’s strongest positions.</a:t>
            </a:r>
          </a:p>
          <a:p>
            <a:pPr lvl="1"/>
            <a:r>
              <a:rPr lang="en-US" sz="1400" dirty="0"/>
              <a:t>In an appellant-side moot, having someone play the appellee allows for practicing rebuttal.</a:t>
            </a:r>
          </a:p>
          <a:p>
            <a:pPr lvl="1"/>
            <a:r>
              <a:rPr lang="en-US" sz="1400" dirty="0"/>
              <a:t>However, it requires more resources, as someone needs to learn and prepare argument for the opposition.  It can be more efficient to have that person simply act as a member of the moot panel.</a:t>
            </a:r>
          </a:p>
          <a:p>
            <a:endParaRPr lang="en-US" sz="1600" dirty="0"/>
          </a:p>
        </p:txBody>
      </p:sp>
    </p:spTree>
    <p:extLst>
      <p:ext uri="{BB962C8B-B14F-4D97-AF65-F5344CB8AC3E}">
        <p14:creationId xmlns:p14="http://schemas.microsoft.com/office/powerpoint/2010/main" val="254859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Formal Moot – A Popular Choice</a:t>
            </a:r>
          </a:p>
        </p:txBody>
      </p:sp>
      <p:sp>
        <p:nvSpPr>
          <p:cNvPr id="3" name="Content Placeholder 2"/>
          <p:cNvSpPr>
            <a:spLocks noGrp="1"/>
          </p:cNvSpPr>
          <p:nvPr>
            <p:ph idx="1"/>
          </p:nvPr>
        </p:nvSpPr>
        <p:spPr>
          <a:xfrm>
            <a:off x="628649" y="1369219"/>
            <a:ext cx="8072005" cy="2726996"/>
          </a:xfrm>
        </p:spPr>
        <p:txBody>
          <a:bodyPr>
            <a:noAutofit/>
          </a:bodyPr>
          <a:lstStyle/>
          <a:p>
            <a:pPr lvl="0">
              <a:spcBef>
                <a:spcPts val="600"/>
              </a:spcBef>
            </a:pPr>
            <a:r>
              <a:rPr lang="en-US" sz="2000" dirty="0"/>
              <a:t>Possible elements of a formal moot:</a:t>
            </a:r>
          </a:p>
          <a:p>
            <a:pPr lvl="1">
              <a:spcBef>
                <a:spcPts val="600"/>
              </a:spcBef>
            </a:pPr>
            <a:r>
              <a:rPr lang="en-US" sz="1600" dirty="0"/>
              <a:t>Advocate gives prepared argument (or opening statement) without interruption. </a:t>
            </a:r>
          </a:p>
          <a:p>
            <a:pPr lvl="2">
              <a:spcBef>
                <a:spcPts val="600"/>
              </a:spcBef>
            </a:pPr>
            <a:r>
              <a:rPr lang="en-US" sz="1400" dirty="0"/>
              <a:t>Allows neutral evaluation of whether the advocate is “starting on the right foot.”</a:t>
            </a:r>
          </a:p>
          <a:p>
            <a:pPr lvl="2">
              <a:spcBef>
                <a:spcPts val="600"/>
              </a:spcBef>
            </a:pPr>
            <a:r>
              <a:rPr lang="en-US" sz="1400" dirty="0"/>
              <a:t>Some advocates skip this step, especially when arguing for the appellee, since the appellee’s opening can vary widely depending on how the judges questioned the appellant.</a:t>
            </a:r>
          </a:p>
          <a:p>
            <a:pPr lvl="1">
              <a:spcBef>
                <a:spcPts val="600"/>
              </a:spcBef>
            </a:pPr>
            <a:r>
              <a:rPr lang="en-US" sz="1600" dirty="0"/>
              <a:t>Advocate gives argument and practice panel interrupts with questions.</a:t>
            </a:r>
          </a:p>
          <a:p>
            <a:pPr lvl="2">
              <a:spcBef>
                <a:spcPts val="600"/>
              </a:spcBef>
            </a:pPr>
            <a:r>
              <a:rPr lang="en-US" sz="1400" dirty="0"/>
              <a:t>If a line of questioning proves challenging, don’t hesitate to “go out of role” and ask for the panel’s suggestions on how to deal with it.</a:t>
            </a:r>
          </a:p>
          <a:p>
            <a:pPr lvl="2">
              <a:spcBef>
                <a:spcPts val="600"/>
              </a:spcBef>
            </a:pPr>
            <a:r>
              <a:rPr lang="en-US" sz="1400" dirty="0"/>
              <a:t>If someone is playing role of opposing counsel, that person argues in this phase.</a:t>
            </a:r>
          </a:p>
        </p:txBody>
      </p:sp>
    </p:spTree>
    <p:extLst>
      <p:ext uri="{BB962C8B-B14F-4D97-AF65-F5344CB8AC3E}">
        <p14:creationId xmlns:p14="http://schemas.microsoft.com/office/powerpoint/2010/main" val="1181303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Formal Moot – A Popular Choice</a:t>
            </a:r>
          </a:p>
        </p:txBody>
      </p:sp>
      <p:sp>
        <p:nvSpPr>
          <p:cNvPr id="3" name="Content Placeholder 2"/>
          <p:cNvSpPr>
            <a:spLocks noGrp="1"/>
          </p:cNvSpPr>
          <p:nvPr>
            <p:ph idx="1"/>
          </p:nvPr>
        </p:nvSpPr>
        <p:spPr>
          <a:xfrm>
            <a:off x="628649" y="1369219"/>
            <a:ext cx="8072005" cy="2726996"/>
          </a:xfrm>
        </p:spPr>
        <p:txBody>
          <a:bodyPr>
            <a:noAutofit/>
          </a:bodyPr>
          <a:lstStyle/>
          <a:p>
            <a:pPr lvl="0">
              <a:spcBef>
                <a:spcPts val="600"/>
              </a:spcBef>
            </a:pPr>
            <a:r>
              <a:rPr lang="en-US" sz="2000" dirty="0"/>
              <a:t>If possible, have someone take notes so advocate can implement comments afterwards.</a:t>
            </a:r>
          </a:p>
          <a:p>
            <a:pPr lvl="1">
              <a:spcBef>
                <a:spcPts val="600"/>
              </a:spcBef>
            </a:pPr>
            <a:r>
              <a:rPr lang="en-US" sz="1600" dirty="0"/>
              <a:t>Nerves and adrenaline often mean the advocate won’t clearly remember everything that happens in a moot</a:t>
            </a:r>
          </a:p>
          <a:p>
            <a:pPr lvl="1">
              <a:spcBef>
                <a:spcPts val="600"/>
              </a:spcBef>
            </a:pPr>
            <a:r>
              <a:rPr lang="en-US" sz="1600" dirty="0"/>
              <a:t>Some advocates record their moots.</a:t>
            </a:r>
          </a:p>
          <a:p>
            <a:pPr>
              <a:spcBef>
                <a:spcPts val="600"/>
              </a:spcBef>
            </a:pPr>
            <a:r>
              <a:rPr lang="en-US" sz="2000" dirty="0"/>
              <a:t>After questions have been exhausted, sit down and have a “post-mortem.”  Ask each </a:t>
            </a:r>
            <a:r>
              <a:rPr lang="en-US" sz="2000" dirty="0" err="1"/>
              <a:t>mooter</a:t>
            </a:r>
            <a:r>
              <a:rPr lang="en-US" sz="2000" dirty="0"/>
              <a:t> individually to comment on what worked, what didn’t, what could be improved.  </a:t>
            </a:r>
          </a:p>
          <a:p>
            <a:pPr lvl="1">
              <a:spcBef>
                <a:spcPts val="600"/>
              </a:spcBef>
            </a:pPr>
            <a:r>
              <a:rPr lang="en-US" sz="1600" dirty="0" err="1"/>
              <a:t>Mooters</a:t>
            </a:r>
            <a:r>
              <a:rPr lang="en-US" sz="1600" dirty="0"/>
              <a:t> won’t always agree, which is also useful – judges have different perspectives too.</a:t>
            </a:r>
          </a:p>
          <a:p>
            <a:pPr lvl="1">
              <a:spcBef>
                <a:spcPts val="600"/>
              </a:spcBef>
            </a:pPr>
            <a:endParaRPr lang="en-US" sz="1600" dirty="0"/>
          </a:p>
        </p:txBody>
      </p:sp>
    </p:spTree>
    <p:extLst>
      <p:ext uri="{BB962C8B-B14F-4D97-AF65-F5344CB8AC3E}">
        <p14:creationId xmlns:p14="http://schemas.microsoft.com/office/powerpoint/2010/main" val="82131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Informal Roundtable</a:t>
            </a:r>
          </a:p>
        </p:txBody>
      </p:sp>
      <p:sp>
        <p:nvSpPr>
          <p:cNvPr id="3" name="Content Placeholder 2"/>
          <p:cNvSpPr>
            <a:spLocks noGrp="1"/>
          </p:cNvSpPr>
          <p:nvPr>
            <p:ph idx="1"/>
          </p:nvPr>
        </p:nvSpPr>
        <p:spPr/>
        <p:txBody>
          <a:bodyPr>
            <a:normAutofit/>
          </a:bodyPr>
          <a:lstStyle/>
          <a:p>
            <a:pPr lvl="0"/>
            <a:r>
              <a:rPr lang="en-US" sz="2000" dirty="0"/>
              <a:t>In a roundtable, the advocate convenes the “‘judges’ and co-counsel for practice question-and-answer sessions. . . .  [T]he floor remains open for brainstorming about the best answers.”</a:t>
            </a:r>
          </a:p>
          <a:p>
            <a:pPr lvl="0"/>
            <a:r>
              <a:rPr lang="en-US" sz="2000" dirty="0"/>
              <a:t>“Some advocates hold such a brainstorming session early in their preparation, after which they . . . hold a more formal moot court.”</a:t>
            </a:r>
          </a:p>
          <a:p>
            <a:pPr lvl="0"/>
            <a:r>
              <a:rPr lang="en-US" sz="2000" dirty="0"/>
              <a:t>“There is no one-size-fits-all formula.”</a:t>
            </a:r>
          </a:p>
          <a:p>
            <a:pPr lvl="1">
              <a:spcBef>
                <a:spcPts val="750"/>
              </a:spcBef>
            </a:pPr>
            <a:r>
              <a:rPr lang="en-US" sz="1600" dirty="0"/>
              <a:t>Mayer Brown LLP, </a:t>
            </a:r>
            <a:r>
              <a:rPr lang="en-US" sz="1600" i="1" dirty="0"/>
              <a:t>Federal Appellate Practice</a:t>
            </a:r>
            <a:r>
              <a:rPr lang="en-US" sz="1600" dirty="0"/>
              <a:t> 485-86 (2d ed. 2013).</a:t>
            </a:r>
          </a:p>
          <a:p>
            <a:endParaRPr lang="en-US" sz="1800" dirty="0"/>
          </a:p>
        </p:txBody>
      </p:sp>
    </p:spTree>
    <p:extLst>
      <p:ext uri="{BB962C8B-B14F-4D97-AF65-F5344CB8AC3E}">
        <p14:creationId xmlns:p14="http://schemas.microsoft.com/office/powerpoint/2010/main" val="4259345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a:t>
            </a:r>
          </a:p>
        </p:txBody>
      </p:sp>
      <p:sp>
        <p:nvSpPr>
          <p:cNvPr id="3" name="Content Placeholder 2"/>
          <p:cNvSpPr>
            <a:spLocks noGrp="1"/>
          </p:cNvSpPr>
          <p:nvPr>
            <p:ph idx="1"/>
          </p:nvPr>
        </p:nvSpPr>
        <p:spPr/>
        <p:txBody>
          <a:bodyPr>
            <a:normAutofit/>
          </a:bodyPr>
          <a:lstStyle/>
          <a:p>
            <a:pPr lvl="0"/>
            <a:r>
              <a:rPr lang="en-US" sz="2000" dirty="0"/>
              <a:t>Some advocates prefer to do a formal moot, or their last roundtable, on the eve of the real argument.</a:t>
            </a:r>
          </a:p>
          <a:p>
            <a:pPr lvl="0"/>
            <a:r>
              <a:rPr lang="en-US" sz="2000" dirty="0"/>
              <a:t>More commonly, the moot is held a few days ahead—or even earlier.  This allows the advocate time to absorb and follow up on points raised at the moot.</a:t>
            </a:r>
          </a:p>
          <a:p>
            <a:pPr lvl="0"/>
            <a:r>
              <a:rPr lang="en-US" sz="2000" dirty="0"/>
              <a:t>In substantial matters, the advocate may schedule more than one moot.</a:t>
            </a:r>
          </a:p>
          <a:p>
            <a:pPr lvl="0"/>
            <a:r>
              <a:rPr lang="en-US" sz="2000" dirty="0"/>
              <a:t>Leaving time between moot and actual argument permits the advocate to run “retooled” ideas by the moot court judges.</a:t>
            </a:r>
          </a:p>
          <a:p>
            <a:endParaRPr lang="en-US" sz="1800" dirty="0"/>
          </a:p>
        </p:txBody>
      </p:sp>
    </p:spTree>
    <p:extLst>
      <p:ext uri="{BB962C8B-B14F-4D97-AF65-F5344CB8AC3E}">
        <p14:creationId xmlns:p14="http://schemas.microsoft.com/office/powerpoint/2010/main" val="3684783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Logistics</a:t>
            </a:r>
          </a:p>
        </p:txBody>
      </p:sp>
      <p:sp>
        <p:nvSpPr>
          <p:cNvPr id="3" name="Content Placeholder 2"/>
          <p:cNvSpPr>
            <a:spLocks noGrp="1"/>
          </p:cNvSpPr>
          <p:nvPr>
            <p:ph idx="1"/>
          </p:nvPr>
        </p:nvSpPr>
        <p:spPr>
          <a:xfrm>
            <a:off x="628650" y="1127342"/>
            <a:ext cx="7886700" cy="3081403"/>
          </a:xfrm>
        </p:spPr>
        <p:txBody>
          <a:bodyPr>
            <a:noAutofit/>
          </a:bodyPr>
          <a:lstStyle/>
          <a:p>
            <a:pPr lvl="0">
              <a:spcBef>
                <a:spcPts val="350"/>
              </a:spcBef>
            </a:pPr>
            <a:r>
              <a:rPr lang="en-US" sz="1800" dirty="0"/>
              <a:t>Technology allows for different moot configurations:</a:t>
            </a:r>
          </a:p>
          <a:p>
            <a:pPr lvl="1">
              <a:spcBef>
                <a:spcPts val="350"/>
              </a:spcBef>
            </a:pPr>
            <a:r>
              <a:rPr lang="en-US" sz="1400" dirty="0"/>
              <a:t>Traditionally, all participants attend in one room.</a:t>
            </a:r>
          </a:p>
          <a:p>
            <a:pPr lvl="1">
              <a:spcBef>
                <a:spcPts val="350"/>
              </a:spcBef>
            </a:pPr>
            <a:r>
              <a:rPr lang="en-US" sz="1400" dirty="0"/>
              <a:t>Videoconferencing allows participants to attend remotely, which saves travel costs.</a:t>
            </a:r>
          </a:p>
          <a:p>
            <a:pPr>
              <a:spcBef>
                <a:spcPts val="350"/>
              </a:spcBef>
            </a:pPr>
            <a:r>
              <a:rPr lang="en-US" sz="1800" dirty="0"/>
              <a:t>Ensure that all participants can hear and speak simultaneously.</a:t>
            </a:r>
          </a:p>
          <a:p>
            <a:pPr>
              <a:spcBef>
                <a:spcPts val="350"/>
              </a:spcBef>
            </a:pPr>
            <a:r>
              <a:rPr lang="en-US" sz="1800" dirty="0"/>
              <a:t>Some advocates like to “keep time” in order to see how much material fits into the allotted oral argument time.  </a:t>
            </a:r>
          </a:p>
          <a:p>
            <a:pPr lvl="1">
              <a:spcBef>
                <a:spcPts val="350"/>
              </a:spcBef>
            </a:pPr>
            <a:r>
              <a:rPr lang="en-US" sz="1500" dirty="0"/>
              <a:t>However, the moot frequently goes well over the allotted time—15 minutes go by very quickly in an active moot.</a:t>
            </a:r>
          </a:p>
          <a:p>
            <a:pPr lvl="1">
              <a:spcBef>
                <a:spcPts val="350"/>
              </a:spcBef>
            </a:pPr>
            <a:r>
              <a:rPr lang="en-US" sz="1400" dirty="0"/>
              <a:t>Goal is to harvest questions and to try out answers, so more time should be budgeted than for real argument.</a:t>
            </a:r>
          </a:p>
          <a:p>
            <a:pPr lvl="1">
              <a:spcBef>
                <a:spcPts val="350"/>
              </a:spcBef>
            </a:pPr>
            <a:r>
              <a:rPr lang="en-US" sz="1400" dirty="0"/>
              <a:t>A good formal moot in a multi-issue case often lasts over an hour, even before the “post-mortem” discussion begins.</a:t>
            </a:r>
          </a:p>
        </p:txBody>
      </p:sp>
    </p:spTree>
    <p:extLst>
      <p:ext uri="{BB962C8B-B14F-4D97-AF65-F5344CB8AC3E}">
        <p14:creationId xmlns:p14="http://schemas.microsoft.com/office/powerpoint/2010/main" val="1476054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Cost	</a:t>
            </a:r>
          </a:p>
        </p:txBody>
      </p:sp>
      <p:sp>
        <p:nvSpPr>
          <p:cNvPr id="3" name="Content Placeholder 2"/>
          <p:cNvSpPr>
            <a:spLocks noGrp="1"/>
          </p:cNvSpPr>
          <p:nvPr>
            <p:ph idx="1"/>
          </p:nvPr>
        </p:nvSpPr>
        <p:spPr>
          <a:xfrm>
            <a:off x="628649" y="1102290"/>
            <a:ext cx="8106641" cy="2993925"/>
          </a:xfrm>
        </p:spPr>
        <p:txBody>
          <a:bodyPr>
            <a:noAutofit/>
          </a:bodyPr>
          <a:lstStyle/>
          <a:p>
            <a:pPr lvl="0">
              <a:spcBef>
                <a:spcPts val="600"/>
              </a:spcBef>
            </a:pPr>
            <a:r>
              <a:rPr lang="en-US" sz="1900" dirty="0"/>
              <a:t>For hourly cases, the fee for the added moot judges’ time is the main added cost.  </a:t>
            </a:r>
          </a:p>
          <a:p>
            <a:pPr lvl="1">
              <a:spcBef>
                <a:spcPts val="600"/>
              </a:spcBef>
            </a:pPr>
            <a:r>
              <a:rPr lang="en-US" sz="1500" dirty="0"/>
              <a:t>The advocate and the appellate team will prepare for the “real” oral argument in any event.</a:t>
            </a:r>
          </a:p>
          <a:p>
            <a:pPr lvl="1">
              <a:spcBef>
                <a:spcPts val="600"/>
              </a:spcBef>
            </a:pPr>
            <a:r>
              <a:rPr lang="en-US" sz="1500" dirty="0"/>
              <a:t>For cost sensitive cases, reduce the number of moot judges.  </a:t>
            </a:r>
          </a:p>
          <a:p>
            <a:pPr lvl="0">
              <a:spcBef>
                <a:spcPts val="600"/>
              </a:spcBef>
            </a:pPr>
            <a:r>
              <a:rPr lang="en-US" sz="1900" dirty="0"/>
              <a:t>For non-hourly cases:</a:t>
            </a:r>
          </a:p>
          <a:p>
            <a:pPr lvl="1">
              <a:spcBef>
                <a:spcPts val="600"/>
              </a:spcBef>
            </a:pPr>
            <a:r>
              <a:rPr lang="en-US" sz="1500" dirty="0"/>
              <a:t>Public agencies often ask other agency attorneys to serve as moot panelists.</a:t>
            </a:r>
          </a:p>
          <a:p>
            <a:pPr lvl="1">
              <a:spcBef>
                <a:spcPts val="600"/>
              </a:spcBef>
            </a:pPr>
            <a:r>
              <a:rPr lang="en-US" sz="1500" dirty="0"/>
              <a:t>In contingency fee cases and criminal defense cases, counsel may participate in each other’s cases as a courtesy.</a:t>
            </a:r>
          </a:p>
          <a:p>
            <a:pPr lvl="1">
              <a:spcBef>
                <a:spcPts val="600"/>
              </a:spcBef>
            </a:pPr>
            <a:r>
              <a:rPr lang="en-US" sz="1500" dirty="0"/>
              <a:t>Moot panelists often serve at no charge for pro bono cases.</a:t>
            </a:r>
          </a:p>
          <a:p>
            <a:pPr lvl="1">
              <a:spcBef>
                <a:spcPts val="600"/>
              </a:spcBef>
            </a:pPr>
            <a:r>
              <a:rPr lang="en-US" sz="1500" dirty="0"/>
              <a:t>Some law schools and public interest organizations offer free moot courts.</a:t>
            </a:r>
          </a:p>
        </p:txBody>
      </p:sp>
    </p:spTree>
    <p:extLst>
      <p:ext uri="{BB962C8B-B14F-4D97-AF65-F5344CB8AC3E}">
        <p14:creationId xmlns:p14="http://schemas.microsoft.com/office/powerpoint/2010/main" val="3442060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252F9-4470-4C9E-84C5-EEC808CA7499}"/>
              </a:ext>
            </a:extLst>
          </p:cNvPr>
          <p:cNvSpPr>
            <a:spLocks noGrp="1"/>
          </p:cNvSpPr>
          <p:nvPr>
            <p:ph type="title"/>
          </p:nvPr>
        </p:nvSpPr>
        <p:spPr>
          <a:xfrm>
            <a:off x="628650" y="273844"/>
            <a:ext cx="7886700" cy="3361810"/>
          </a:xfrm>
        </p:spPr>
        <p:txBody>
          <a:bodyPr/>
          <a:lstStyle/>
          <a:p>
            <a:pPr algn="ctr"/>
            <a:r>
              <a:rPr lang="en-US" dirty="0"/>
              <a:t>Delivery of Oral Argument</a:t>
            </a:r>
          </a:p>
        </p:txBody>
      </p:sp>
      <p:sp>
        <p:nvSpPr>
          <p:cNvPr id="3" name="Content Placeholder 2">
            <a:extLst>
              <a:ext uri="{FF2B5EF4-FFF2-40B4-BE49-F238E27FC236}">
                <a16:creationId xmlns:a16="http://schemas.microsoft.com/office/drawing/2014/main" xmlns="" id="{7A81858D-C337-4155-B39D-AB237825F995}"/>
              </a:ext>
            </a:extLst>
          </p:cNvPr>
          <p:cNvSpPr>
            <a:spLocks noGrp="1"/>
          </p:cNvSpPr>
          <p:nvPr>
            <p:ph idx="1"/>
          </p:nvPr>
        </p:nvSpPr>
        <p:spPr>
          <a:xfrm>
            <a:off x="628650" y="3972153"/>
            <a:ext cx="7886700" cy="124061"/>
          </a:xfrm>
        </p:spPr>
        <p:txBody>
          <a:bodyPr>
            <a:normAutofit fontScale="25000" lnSpcReduction="20000"/>
          </a:bodyPr>
          <a:lstStyle/>
          <a:p>
            <a:pPr marL="0" indent="0">
              <a:buNone/>
            </a:pPr>
            <a:endParaRPr lang="en-US" dirty="0"/>
          </a:p>
        </p:txBody>
      </p:sp>
    </p:spTree>
    <p:extLst>
      <p:ext uri="{BB962C8B-B14F-4D97-AF65-F5344CB8AC3E}">
        <p14:creationId xmlns:p14="http://schemas.microsoft.com/office/powerpoint/2010/main" val="419129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EB8BFC-0E03-DC4A-A1DD-5267F91630AF}"/>
              </a:ext>
            </a:extLst>
          </p:cNvPr>
          <p:cNvSpPr>
            <a:spLocks noGrp="1"/>
          </p:cNvSpPr>
          <p:nvPr>
            <p:ph type="title"/>
          </p:nvPr>
        </p:nvSpPr>
        <p:spPr/>
        <p:txBody>
          <a:bodyPr/>
          <a:lstStyle/>
          <a:p>
            <a:r>
              <a:rPr lang="en-US" dirty="0"/>
              <a:t>Delivery of Oral Argument</a:t>
            </a:r>
          </a:p>
        </p:txBody>
      </p:sp>
      <p:sp>
        <p:nvSpPr>
          <p:cNvPr id="3" name="Content Placeholder 2">
            <a:extLst>
              <a:ext uri="{FF2B5EF4-FFF2-40B4-BE49-F238E27FC236}">
                <a16:creationId xmlns:a16="http://schemas.microsoft.com/office/drawing/2014/main" xmlns="" id="{E3C57002-7AF8-5D46-92FE-8A072915386B}"/>
              </a:ext>
            </a:extLst>
          </p:cNvPr>
          <p:cNvSpPr>
            <a:spLocks noGrp="1"/>
          </p:cNvSpPr>
          <p:nvPr>
            <p:ph idx="1"/>
          </p:nvPr>
        </p:nvSpPr>
        <p:spPr/>
        <p:txBody>
          <a:bodyPr>
            <a:noAutofit/>
          </a:bodyPr>
          <a:lstStyle/>
          <a:p>
            <a:pPr>
              <a:spcBef>
                <a:spcPts val="500"/>
              </a:spcBef>
            </a:pPr>
            <a:r>
              <a:rPr lang="en-US" sz="1600" dirty="0"/>
              <a:t>Knowing the Venue</a:t>
            </a:r>
          </a:p>
          <a:p>
            <a:pPr>
              <a:spcBef>
                <a:spcPts val="500"/>
              </a:spcBef>
            </a:pPr>
            <a:r>
              <a:rPr lang="en-US" sz="1600" dirty="0"/>
              <a:t>What to Take to Court</a:t>
            </a:r>
          </a:p>
          <a:p>
            <a:pPr>
              <a:spcBef>
                <a:spcPts val="500"/>
              </a:spcBef>
            </a:pPr>
            <a:r>
              <a:rPr lang="en-US" sz="1600" dirty="0"/>
              <a:t>What to Take to the Lectern</a:t>
            </a:r>
          </a:p>
          <a:p>
            <a:pPr>
              <a:spcBef>
                <a:spcPts val="500"/>
              </a:spcBef>
            </a:pPr>
            <a:r>
              <a:rPr lang="en-US" sz="1600" dirty="0"/>
              <a:t>Dealing With Interruption</a:t>
            </a:r>
          </a:p>
          <a:p>
            <a:pPr>
              <a:spcBef>
                <a:spcPts val="500"/>
              </a:spcBef>
            </a:pPr>
            <a:r>
              <a:rPr lang="en-US" sz="1600" dirty="0"/>
              <a:t>Hostile Questions and Traps</a:t>
            </a:r>
          </a:p>
          <a:p>
            <a:pPr>
              <a:spcBef>
                <a:spcPts val="500"/>
              </a:spcBef>
            </a:pPr>
            <a:r>
              <a:rPr lang="en-US" sz="1600" dirty="0"/>
              <a:t>Humor</a:t>
            </a:r>
          </a:p>
          <a:p>
            <a:pPr>
              <a:spcBef>
                <a:spcPts val="500"/>
              </a:spcBef>
            </a:pPr>
            <a:r>
              <a:rPr lang="en-US" sz="1600" dirty="0"/>
              <a:t>The Red Light</a:t>
            </a:r>
          </a:p>
          <a:p>
            <a:pPr>
              <a:spcBef>
                <a:spcPts val="500"/>
              </a:spcBef>
            </a:pPr>
            <a:r>
              <a:rPr lang="en-US" sz="1600" dirty="0"/>
              <a:t>Rebuttal</a:t>
            </a:r>
          </a:p>
          <a:p>
            <a:pPr>
              <a:spcBef>
                <a:spcPts val="500"/>
              </a:spcBef>
            </a:pPr>
            <a:r>
              <a:rPr lang="en-US" sz="1600" dirty="0"/>
              <a:t>Post-argument Submissions</a:t>
            </a:r>
          </a:p>
        </p:txBody>
      </p:sp>
    </p:spTree>
    <p:extLst>
      <p:ext uri="{BB962C8B-B14F-4D97-AF65-F5344CB8AC3E}">
        <p14:creationId xmlns:p14="http://schemas.microsoft.com/office/powerpoint/2010/main" val="3505608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Knowing the Venue</a:t>
            </a:r>
          </a:p>
        </p:txBody>
      </p:sp>
      <p:sp>
        <p:nvSpPr>
          <p:cNvPr id="3" name="Content Placeholder 2"/>
          <p:cNvSpPr>
            <a:spLocks noGrp="1"/>
          </p:cNvSpPr>
          <p:nvPr>
            <p:ph idx="1"/>
          </p:nvPr>
        </p:nvSpPr>
        <p:spPr>
          <a:xfrm>
            <a:off x="628650" y="1035424"/>
            <a:ext cx="7886700" cy="3162503"/>
          </a:xfrm>
        </p:spPr>
        <p:txBody>
          <a:bodyPr>
            <a:noAutofit/>
          </a:bodyPr>
          <a:lstStyle/>
          <a:p>
            <a:pPr>
              <a:spcBef>
                <a:spcPts val="250"/>
              </a:spcBef>
            </a:pPr>
            <a:r>
              <a:rPr lang="en-US" sz="1800" dirty="0"/>
              <a:t>Determine courthouse logistics.</a:t>
            </a:r>
          </a:p>
          <a:p>
            <a:pPr lvl="1">
              <a:spcBef>
                <a:spcPts val="250"/>
              </a:spcBef>
            </a:pPr>
            <a:r>
              <a:rPr lang="en-US" sz="1400" dirty="0"/>
              <a:t>How long do you need to clear security?</a:t>
            </a:r>
          </a:p>
          <a:p>
            <a:pPr lvl="1">
              <a:spcBef>
                <a:spcPts val="250"/>
              </a:spcBef>
            </a:pPr>
            <a:r>
              <a:rPr lang="en-US" sz="1400" dirty="0"/>
              <a:t>Are laptops/tablets/phones allowed in the building, or best left at the office?</a:t>
            </a:r>
          </a:p>
          <a:p>
            <a:pPr lvl="1">
              <a:spcBef>
                <a:spcPts val="250"/>
              </a:spcBef>
            </a:pPr>
            <a:r>
              <a:rPr lang="en-US" sz="1400" dirty="0"/>
              <a:t>Identify comfortable places to sit (lawyer’s lounge, library, cafeteria, etc.).</a:t>
            </a:r>
          </a:p>
          <a:p>
            <a:pPr lvl="1">
              <a:spcBef>
                <a:spcPts val="250"/>
              </a:spcBef>
            </a:pPr>
            <a:r>
              <a:rPr lang="en-US" sz="1400" dirty="0"/>
              <a:t>Identify visual/oral distractions (beautiful artwork, squeaky chairs, loud HVAC systems, etc.) so they aren’t a surprise on the day.</a:t>
            </a:r>
          </a:p>
          <a:p>
            <a:pPr lvl="1">
              <a:spcBef>
                <a:spcPts val="250"/>
              </a:spcBef>
            </a:pPr>
            <a:r>
              <a:rPr lang="en-US" sz="1400" dirty="0"/>
              <a:t>Listen to (or if possible, attend) other arguments in the venue.</a:t>
            </a:r>
          </a:p>
          <a:p>
            <a:pPr>
              <a:spcBef>
                <a:spcPts val="250"/>
              </a:spcBef>
            </a:pPr>
            <a:r>
              <a:rPr lang="en-US" sz="1800" dirty="0"/>
              <a:t>Determine mechanics of argument.</a:t>
            </a:r>
          </a:p>
          <a:p>
            <a:pPr lvl="1">
              <a:spcBef>
                <a:spcPts val="250"/>
              </a:spcBef>
            </a:pPr>
            <a:r>
              <a:rPr lang="en-US" sz="1400" dirty="0"/>
              <a:t>What is the setup at the lectern? Is counsel table within easy reach to grab a brief or appendix?</a:t>
            </a:r>
          </a:p>
          <a:p>
            <a:pPr lvl="1">
              <a:spcBef>
                <a:spcPts val="250"/>
              </a:spcBef>
            </a:pPr>
            <a:r>
              <a:rPr lang="en-US" sz="1400" dirty="0"/>
              <a:t>How well do voices carry or do judges hear?</a:t>
            </a:r>
          </a:p>
          <a:p>
            <a:pPr lvl="1">
              <a:spcBef>
                <a:spcPts val="250"/>
              </a:spcBef>
            </a:pPr>
            <a:r>
              <a:rPr lang="en-US" sz="1400" dirty="0"/>
              <a:t>Are there any local customs or procedures you didn’t anticipate?</a:t>
            </a:r>
          </a:p>
          <a:p>
            <a:pPr lvl="1">
              <a:spcBef>
                <a:spcPts val="250"/>
              </a:spcBef>
            </a:pPr>
            <a:r>
              <a:rPr lang="en-US" sz="1400" dirty="0"/>
              <a:t>Are arguments televised/livestreamed?  The camera can see you even when you’re sitting at counsel table or in the public gallery.</a:t>
            </a:r>
          </a:p>
          <a:p>
            <a:pPr lvl="1">
              <a:spcBef>
                <a:spcPts val="250"/>
              </a:spcBef>
            </a:pPr>
            <a:endParaRPr lang="en-US" sz="1400" dirty="0"/>
          </a:p>
          <a:p>
            <a:pPr lvl="1">
              <a:spcBef>
                <a:spcPts val="250"/>
              </a:spcBef>
            </a:pPr>
            <a:endParaRPr lang="en-US" sz="1600" dirty="0"/>
          </a:p>
          <a:p>
            <a:pPr lvl="1">
              <a:spcBef>
                <a:spcPts val="250"/>
              </a:spcBef>
            </a:pPr>
            <a:endParaRPr lang="en-US" sz="1600" dirty="0"/>
          </a:p>
          <a:p>
            <a:pPr>
              <a:spcBef>
                <a:spcPts val="250"/>
              </a:spcBef>
            </a:pPr>
            <a:endParaRPr lang="en-US" sz="1600" dirty="0"/>
          </a:p>
        </p:txBody>
      </p:sp>
    </p:spTree>
    <p:extLst>
      <p:ext uri="{BB962C8B-B14F-4D97-AF65-F5344CB8AC3E}">
        <p14:creationId xmlns:p14="http://schemas.microsoft.com/office/powerpoint/2010/main" val="257004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EB8BFC-0E03-DC4A-A1DD-5267F91630AF}"/>
              </a:ext>
            </a:extLst>
          </p:cNvPr>
          <p:cNvSpPr>
            <a:spLocks noGrp="1"/>
          </p:cNvSpPr>
          <p:nvPr>
            <p:ph type="title"/>
          </p:nvPr>
        </p:nvSpPr>
        <p:spPr/>
        <p:txBody>
          <a:bodyPr/>
          <a:lstStyle/>
          <a:p>
            <a:r>
              <a:rPr lang="en-US" dirty="0"/>
              <a:t>Oral Argument Remains Important</a:t>
            </a:r>
          </a:p>
        </p:txBody>
      </p:sp>
      <p:sp>
        <p:nvSpPr>
          <p:cNvPr id="3" name="Content Placeholder 2">
            <a:extLst>
              <a:ext uri="{FF2B5EF4-FFF2-40B4-BE49-F238E27FC236}">
                <a16:creationId xmlns:a16="http://schemas.microsoft.com/office/drawing/2014/main" xmlns="" id="{E3C57002-7AF8-5D46-92FE-8A072915386B}"/>
              </a:ext>
            </a:extLst>
          </p:cNvPr>
          <p:cNvSpPr>
            <a:spLocks noGrp="1"/>
          </p:cNvSpPr>
          <p:nvPr>
            <p:ph idx="1"/>
          </p:nvPr>
        </p:nvSpPr>
        <p:spPr/>
        <p:txBody>
          <a:bodyPr>
            <a:normAutofit/>
          </a:bodyPr>
          <a:lstStyle/>
          <a:p>
            <a:pPr marL="0" indent="0">
              <a:spcAft>
                <a:spcPts val="600"/>
              </a:spcAft>
              <a:buNone/>
            </a:pPr>
            <a:r>
              <a:rPr lang="en-US" sz="2000" dirty="0"/>
              <a:t>The rate of oral argument has declined significantly over time.  Nonetheless, it remains critical.</a:t>
            </a:r>
          </a:p>
          <a:p>
            <a:pPr marL="342900" lvl="1" indent="0">
              <a:spcBef>
                <a:spcPts val="750"/>
              </a:spcBef>
              <a:spcAft>
                <a:spcPts val="600"/>
              </a:spcAft>
              <a:buNone/>
            </a:pPr>
            <a:r>
              <a:rPr lang="en-US" sz="1600" dirty="0"/>
              <a:t>“My main conclusion after a year of being on the other side of the bench is that oral argument is terribly, terribly important.” </a:t>
            </a:r>
          </a:p>
          <a:p>
            <a:pPr marL="854075" lvl="1" indent="-285750">
              <a:spcBef>
                <a:spcPts val="750"/>
              </a:spcBef>
            </a:pPr>
            <a:r>
              <a:rPr lang="en-US" sz="1400" dirty="0"/>
              <a:t>Chief Justice John G. Roberts, Jr., </a:t>
            </a:r>
            <a:r>
              <a:rPr lang="en-US" sz="1400" i="1" dirty="0"/>
              <a:t>Oral Advocacy and the Re-emergence of the Supreme Court Bar</a:t>
            </a:r>
            <a:r>
              <a:rPr lang="en-US" sz="1400" dirty="0"/>
              <a:t>, 30 Journal of Supreme Court History 68, 70 (2005).</a:t>
            </a:r>
          </a:p>
        </p:txBody>
      </p:sp>
    </p:spTree>
    <p:extLst>
      <p:ext uri="{BB962C8B-B14F-4D97-AF65-F5344CB8AC3E}">
        <p14:creationId xmlns:p14="http://schemas.microsoft.com/office/powerpoint/2010/main" val="845974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Knowing the Audience</a:t>
            </a:r>
          </a:p>
        </p:txBody>
      </p:sp>
      <p:sp>
        <p:nvSpPr>
          <p:cNvPr id="3" name="Content Placeholder 2"/>
          <p:cNvSpPr>
            <a:spLocks noGrp="1"/>
          </p:cNvSpPr>
          <p:nvPr>
            <p:ph idx="1"/>
          </p:nvPr>
        </p:nvSpPr>
        <p:spPr>
          <a:xfrm>
            <a:off x="628650" y="1035424"/>
            <a:ext cx="7886700" cy="3162503"/>
          </a:xfrm>
        </p:spPr>
        <p:txBody>
          <a:bodyPr>
            <a:noAutofit/>
          </a:bodyPr>
          <a:lstStyle/>
          <a:p>
            <a:pPr>
              <a:spcBef>
                <a:spcPts val="250"/>
              </a:spcBef>
            </a:pPr>
            <a:endParaRPr lang="en-US" sz="1800" dirty="0"/>
          </a:p>
          <a:p>
            <a:pPr>
              <a:spcBef>
                <a:spcPts val="250"/>
              </a:spcBef>
            </a:pPr>
            <a:r>
              <a:rPr lang="en-US" sz="1800" dirty="0"/>
              <a:t>Determine the panel members, if possible</a:t>
            </a:r>
          </a:p>
          <a:p>
            <a:pPr lvl="1">
              <a:spcBef>
                <a:spcPts val="250"/>
              </a:spcBef>
            </a:pPr>
            <a:r>
              <a:rPr lang="en-US" sz="1400" dirty="0"/>
              <a:t>What is their questioning style?</a:t>
            </a:r>
          </a:p>
          <a:p>
            <a:pPr lvl="1">
              <a:spcBef>
                <a:spcPts val="250"/>
              </a:spcBef>
            </a:pPr>
            <a:r>
              <a:rPr lang="en-US" sz="1400" dirty="0"/>
              <a:t>Have they encountered this subject matter before?</a:t>
            </a:r>
          </a:p>
          <a:p>
            <a:pPr lvl="1">
              <a:spcBef>
                <a:spcPts val="250"/>
              </a:spcBef>
            </a:pPr>
            <a:r>
              <a:rPr lang="en-US" sz="1400" dirty="0"/>
              <a:t>Did they sit on / author any key decisions?</a:t>
            </a:r>
          </a:p>
          <a:p>
            <a:pPr lvl="1">
              <a:spcBef>
                <a:spcPts val="250"/>
              </a:spcBef>
            </a:pPr>
            <a:r>
              <a:rPr lang="en-US" sz="1400" dirty="0"/>
              <a:t>Listen to (or if possible, attend) other arguments of theirs.</a:t>
            </a:r>
          </a:p>
          <a:p>
            <a:pPr lvl="1">
              <a:spcBef>
                <a:spcPts val="250"/>
              </a:spcBef>
            </a:pPr>
            <a:endParaRPr lang="en-US" sz="1400" dirty="0"/>
          </a:p>
          <a:p>
            <a:pPr>
              <a:spcBef>
                <a:spcPts val="250"/>
              </a:spcBef>
            </a:pPr>
            <a:r>
              <a:rPr lang="en-US" sz="1800" dirty="0"/>
              <a:t>Know the judges’ names and how to pronounce them.</a:t>
            </a:r>
          </a:p>
          <a:p>
            <a:pPr lvl="1">
              <a:spcBef>
                <a:spcPts val="250"/>
              </a:spcBef>
            </a:pPr>
            <a:r>
              <a:rPr lang="en-US" sz="1400" dirty="0"/>
              <a:t>If in doubt, ask the Clerk.  </a:t>
            </a:r>
          </a:p>
          <a:p>
            <a:pPr lvl="1">
              <a:spcBef>
                <a:spcPts val="250"/>
              </a:spcBef>
            </a:pPr>
            <a:r>
              <a:rPr lang="en-US" sz="1400" dirty="0"/>
              <a:t>Otherwise, simply say “Your Honor.”</a:t>
            </a:r>
          </a:p>
          <a:p>
            <a:pPr lvl="1">
              <a:spcBef>
                <a:spcPts val="250"/>
              </a:spcBef>
            </a:pPr>
            <a:endParaRPr lang="en-US" sz="1600" dirty="0"/>
          </a:p>
          <a:p>
            <a:pPr lvl="1">
              <a:spcBef>
                <a:spcPts val="250"/>
              </a:spcBef>
            </a:pPr>
            <a:endParaRPr lang="en-US" sz="1600" dirty="0"/>
          </a:p>
          <a:p>
            <a:pPr>
              <a:spcBef>
                <a:spcPts val="250"/>
              </a:spcBef>
            </a:pPr>
            <a:endParaRPr lang="en-US" sz="1600" dirty="0"/>
          </a:p>
        </p:txBody>
      </p:sp>
    </p:spTree>
    <p:extLst>
      <p:ext uri="{BB962C8B-B14F-4D97-AF65-F5344CB8AC3E}">
        <p14:creationId xmlns:p14="http://schemas.microsoft.com/office/powerpoint/2010/main" val="450131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Minimize Distractions on the Day</a:t>
            </a:r>
          </a:p>
        </p:txBody>
      </p:sp>
      <p:sp>
        <p:nvSpPr>
          <p:cNvPr id="3" name="Content Placeholder 2"/>
          <p:cNvSpPr>
            <a:spLocks noGrp="1"/>
          </p:cNvSpPr>
          <p:nvPr>
            <p:ph idx="1"/>
          </p:nvPr>
        </p:nvSpPr>
        <p:spPr>
          <a:xfrm>
            <a:off x="628650" y="1369219"/>
            <a:ext cx="7886700" cy="2835636"/>
          </a:xfrm>
        </p:spPr>
        <p:txBody>
          <a:bodyPr>
            <a:normAutofit/>
          </a:bodyPr>
          <a:lstStyle/>
          <a:p>
            <a:pPr>
              <a:spcBef>
                <a:spcPts val="400"/>
              </a:spcBef>
            </a:pPr>
            <a:r>
              <a:rPr lang="en-US" sz="1800" dirty="0"/>
              <a:t>Prepare physically and psychologically.</a:t>
            </a:r>
          </a:p>
          <a:p>
            <a:pPr lvl="1">
              <a:spcBef>
                <a:spcPts val="400"/>
              </a:spcBef>
            </a:pPr>
            <a:r>
              <a:rPr lang="en-US" sz="1400" dirty="0"/>
              <a:t>Oral argument is not the time to vary your wellness routine.</a:t>
            </a:r>
          </a:p>
          <a:p>
            <a:pPr lvl="1">
              <a:spcBef>
                <a:spcPts val="400"/>
              </a:spcBef>
            </a:pPr>
            <a:r>
              <a:rPr lang="en-US" sz="1400" dirty="0"/>
              <a:t>Maintain usual habits that make you feel strong and confident (exercise, meditation, etc.).</a:t>
            </a:r>
          </a:p>
          <a:p>
            <a:pPr lvl="1">
              <a:spcBef>
                <a:spcPts val="400"/>
              </a:spcBef>
            </a:pPr>
            <a:r>
              <a:rPr lang="en-US" sz="1400" dirty="0"/>
              <a:t>If you regularly drink caffeine, don’t forget to have it on argument day.</a:t>
            </a:r>
          </a:p>
          <a:p>
            <a:pPr lvl="1">
              <a:spcBef>
                <a:spcPts val="400"/>
              </a:spcBef>
            </a:pPr>
            <a:r>
              <a:rPr lang="en-US" sz="1400" dirty="0"/>
              <a:t>If you have rituals or superstitions about argument, make the time to fit them in.</a:t>
            </a:r>
          </a:p>
          <a:p>
            <a:pPr lvl="1">
              <a:spcBef>
                <a:spcPts val="400"/>
              </a:spcBef>
            </a:pPr>
            <a:r>
              <a:rPr lang="en-US" sz="1400" dirty="0"/>
              <a:t>Have a good breakfast—you need fuel both to wait for your case to be called, and then to go straight into an extreme performance event.</a:t>
            </a:r>
          </a:p>
          <a:p>
            <a:pPr>
              <a:spcBef>
                <a:spcPts val="400"/>
              </a:spcBef>
            </a:pPr>
            <a:r>
              <a:rPr lang="en-US" sz="1800" dirty="0"/>
              <a:t>Ensure you are comfortably dressed. </a:t>
            </a:r>
          </a:p>
          <a:p>
            <a:pPr lvl="1">
              <a:spcBef>
                <a:spcPts val="400"/>
              </a:spcBef>
            </a:pPr>
            <a:r>
              <a:rPr lang="en-US" sz="1400" dirty="0"/>
              <a:t>Account for temperature and weather.</a:t>
            </a:r>
          </a:p>
          <a:p>
            <a:pPr lvl="1">
              <a:spcBef>
                <a:spcPts val="400"/>
              </a:spcBef>
            </a:pPr>
            <a:r>
              <a:rPr lang="en-US" sz="1400" dirty="0"/>
              <a:t>Wear shoes you can stand in for an hour.</a:t>
            </a:r>
          </a:p>
        </p:txBody>
      </p:sp>
    </p:spTree>
    <p:extLst>
      <p:ext uri="{BB962C8B-B14F-4D97-AF65-F5344CB8AC3E}">
        <p14:creationId xmlns:p14="http://schemas.microsoft.com/office/powerpoint/2010/main" val="3983827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Courthouse Necessities</a:t>
            </a:r>
          </a:p>
        </p:txBody>
      </p:sp>
      <p:sp>
        <p:nvSpPr>
          <p:cNvPr id="3" name="Content Placeholder 2"/>
          <p:cNvSpPr>
            <a:spLocks noGrp="1"/>
          </p:cNvSpPr>
          <p:nvPr>
            <p:ph idx="1"/>
          </p:nvPr>
        </p:nvSpPr>
        <p:spPr>
          <a:xfrm>
            <a:off x="628650" y="1369219"/>
            <a:ext cx="7886700" cy="2835636"/>
          </a:xfrm>
        </p:spPr>
        <p:txBody>
          <a:bodyPr>
            <a:normAutofit/>
          </a:bodyPr>
          <a:lstStyle/>
          <a:p>
            <a:pPr>
              <a:spcBef>
                <a:spcPts val="400"/>
              </a:spcBef>
            </a:pPr>
            <a:r>
              <a:rPr lang="en-US" sz="1700" dirty="0"/>
              <a:t>Is there water at counsel table, or do you need to bring it with you?</a:t>
            </a:r>
          </a:p>
          <a:p>
            <a:pPr>
              <a:spcBef>
                <a:spcPts val="400"/>
              </a:spcBef>
            </a:pPr>
            <a:r>
              <a:rPr lang="en-US" sz="1700" dirty="0"/>
              <a:t>Find facilities near the courtroom.</a:t>
            </a:r>
          </a:p>
          <a:p>
            <a:pPr>
              <a:spcBef>
                <a:spcPts val="400"/>
              </a:spcBef>
            </a:pPr>
            <a:r>
              <a:rPr lang="en-US" sz="1700" dirty="0"/>
              <a:t>Quiet place for final preparation/consultation before court is called.</a:t>
            </a:r>
          </a:p>
          <a:p>
            <a:pPr>
              <a:spcBef>
                <a:spcPts val="400"/>
              </a:spcBef>
            </a:pPr>
            <a:r>
              <a:rPr lang="en-US" sz="1700" dirty="0"/>
              <a:t>Instructions for client, co-counsel on how to find the courtroom, and how to interact with you during/after the session.  </a:t>
            </a:r>
          </a:p>
          <a:p>
            <a:pPr>
              <a:spcBef>
                <a:spcPts val="400"/>
              </a:spcBef>
            </a:pPr>
            <a:r>
              <a:rPr lang="en-US" sz="1700" dirty="0"/>
              <a:t>Assume that judges hear everything said in the courtroom, even when court is out of session.</a:t>
            </a:r>
          </a:p>
          <a:p>
            <a:pPr>
              <a:spcBef>
                <a:spcPts val="400"/>
              </a:spcBef>
            </a:pPr>
            <a:r>
              <a:rPr lang="en-US" sz="1700" dirty="0"/>
              <a:t>Assume that law clerks and staff will hear and report anything said in the hallways.</a:t>
            </a:r>
          </a:p>
        </p:txBody>
      </p:sp>
    </p:spTree>
    <p:extLst>
      <p:ext uri="{BB962C8B-B14F-4D97-AF65-F5344CB8AC3E}">
        <p14:creationId xmlns:p14="http://schemas.microsoft.com/office/powerpoint/2010/main" val="2257751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Take to Court</a:t>
            </a:r>
          </a:p>
        </p:txBody>
      </p:sp>
      <p:sp>
        <p:nvSpPr>
          <p:cNvPr id="3" name="Content Placeholder 2"/>
          <p:cNvSpPr>
            <a:spLocks noGrp="1"/>
          </p:cNvSpPr>
          <p:nvPr>
            <p:ph idx="1"/>
          </p:nvPr>
        </p:nvSpPr>
        <p:spPr/>
        <p:txBody>
          <a:bodyPr>
            <a:normAutofit/>
          </a:bodyPr>
          <a:lstStyle/>
          <a:p>
            <a:r>
              <a:rPr lang="en-US" sz="1800" dirty="0"/>
              <a:t>Reread the briefs and lower court opinion 1-2 days before the argument; you may spot things that you didn’t when you were just getting up to speed.</a:t>
            </a:r>
          </a:p>
          <a:p>
            <a:r>
              <a:rPr lang="en-US" sz="1800" dirty="0"/>
              <a:t>Have your whole file with you, because you never know where a question will go, what your opponent will raise, or what you will want to consult.</a:t>
            </a:r>
          </a:p>
          <a:p>
            <a:pPr lvl="1">
              <a:spcBef>
                <a:spcPts val="750"/>
              </a:spcBef>
            </a:pPr>
            <a:r>
              <a:rPr lang="en-US" sz="1400" dirty="0"/>
              <a:t>All briefs</a:t>
            </a:r>
          </a:p>
          <a:p>
            <a:pPr lvl="1">
              <a:spcBef>
                <a:spcPts val="750"/>
              </a:spcBef>
            </a:pPr>
            <a:r>
              <a:rPr lang="en-US" sz="1400" dirty="0"/>
              <a:t>Appellate appendix / record (even if voluminous)</a:t>
            </a:r>
          </a:p>
          <a:p>
            <a:pPr lvl="1">
              <a:spcBef>
                <a:spcPts val="750"/>
              </a:spcBef>
            </a:pPr>
            <a:r>
              <a:rPr lang="en-US" sz="1400" dirty="0"/>
              <a:t>Copies of cases / authorities</a:t>
            </a:r>
          </a:p>
          <a:p>
            <a:r>
              <a:rPr lang="en-US" sz="1800" dirty="0"/>
              <a:t>Organize your material so that you can easily locate everything.</a:t>
            </a:r>
          </a:p>
        </p:txBody>
      </p:sp>
    </p:spTree>
    <p:extLst>
      <p:ext uri="{BB962C8B-B14F-4D97-AF65-F5344CB8AC3E}">
        <p14:creationId xmlns:p14="http://schemas.microsoft.com/office/powerpoint/2010/main" val="3096178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Second Chair</a:t>
            </a:r>
          </a:p>
        </p:txBody>
      </p:sp>
      <p:sp>
        <p:nvSpPr>
          <p:cNvPr id="3" name="Content Placeholder 2"/>
          <p:cNvSpPr>
            <a:spLocks noGrp="1"/>
          </p:cNvSpPr>
          <p:nvPr>
            <p:ph idx="1"/>
          </p:nvPr>
        </p:nvSpPr>
        <p:spPr/>
        <p:txBody>
          <a:bodyPr>
            <a:normAutofit/>
          </a:bodyPr>
          <a:lstStyle/>
          <a:p>
            <a:r>
              <a:rPr lang="en-US" sz="1800" dirty="0"/>
              <a:t>Ideally someone extremely familiar with the record, who could help you find something quickly if need be.</a:t>
            </a:r>
          </a:p>
          <a:p>
            <a:pPr lvl="1"/>
            <a:r>
              <a:rPr lang="en-US" sz="1500" dirty="0"/>
              <a:t>Ultimately, situations where you really need help finding something or considering an unanticipated question should be rare</a:t>
            </a:r>
          </a:p>
          <a:p>
            <a:pPr lvl="1"/>
            <a:endParaRPr lang="en-US" sz="1800" dirty="0"/>
          </a:p>
          <a:p>
            <a:r>
              <a:rPr lang="en-US" sz="1800" dirty="0"/>
              <a:t>NOT someone who will constantly whisper in your ear or pass you multiple notes</a:t>
            </a:r>
          </a:p>
          <a:p>
            <a:endParaRPr lang="en-US" sz="1800" dirty="0"/>
          </a:p>
          <a:p>
            <a:r>
              <a:rPr lang="en-US" sz="1800" dirty="0"/>
              <a:t>Resist the urge to </a:t>
            </a:r>
            <a:r>
              <a:rPr lang="en-US" sz="1800" dirty="0" err="1"/>
              <a:t>overlawyer</a:t>
            </a:r>
            <a:r>
              <a:rPr lang="en-US" sz="1800" dirty="0"/>
              <a:t>, especially when representing a large company or a rich defendant.  Appearing alone can be effective.</a:t>
            </a:r>
          </a:p>
        </p:txBody>
      </p:sp>
    </p:spTree>
    <p:extLst>
      <p:ext uri="{BB962C8B-B14F-4D97-AF65-F5344CB8AC3E}">
        <p14:creationId xmlns:p14="http://schemas.microsoft.com/office/powerpoint/2010/main" val="1876207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Take to the Lectern</a:t>
            </a:r>
          </a:p>
        </p:txBody>
      </p:sp>
      <p:sp>
        <p:nvSpPr>
          <p:cNvPr id="3" name="Content Placeholder 2"/>
          <p:cNvSpPr>
            <a:spLocks noGrp="1"/>
          </p:cNvSpPr>
          <p:nvPr>
            <p:ph idx="1"/>
          </p:nvPr>
        </p:nvSpPr>
        <p:spPr>
          <a:xfrm>
            <a:off x="628650" y="1083501"/>
            <a:ext cx="7886700" cy="2989735"/>
          </a:xfrm>
        </p:spPr>
        <p:txBody>
          <a:bodyPr>
            <a:noAutofit/>
          </a:bodyPr>
          <a:lstStyle/>
          <a:p>
            <a:r>
              <a:rPr lang="en-US" sz="1800" dirty="0"/>
              <a:t>A notebook or a binder, not multiple loose pages.</a:t>
            </a:r>
          </a:p>
          <a:p>
            <a:pPr lvl="1">
              <a:spcBef>
                <a:spcPts val="750"/>
              </a:spcBef>
            </a:pPr>
            <a:r>
              <a:rPr lang="en-US" sz="1400" dirty="0"/>
              <a:t>“Turning pages in a notebook appears more professional than flipping pages of a legal pad.”  (</a:t>
            </a:r>
            <a:r>
              <a:rPr lang="en-US" sz="1400" i="1" dirty="0"/>
              <a:t>Guide for Counsel in Cases to be Argued Before the Supreme Court of the United States</a:t>
            </a:r>
            <a:r>
              <a:rPr lang="en-US" sz="1400" dirty="0"/>
              <a:t>)</a:t>
            </a:r>
          </a:p>
          <a:p>
            <a:r>
              <a:rPr lang="en-US" sz="1800" dirty="0"/>
              <a:t>Don’t read unless you need to quote something verbatim.</a:t>
            </a:r>
          </a:p>
          <a:p>
            <a:pPr lvl="1">
              <a:spcBef>
                <a:spcPts val="750"/>
              </a:spcBef>
            </a:pPr>
            <a:r>
              <a:rPr lang="en-US" sz="1400" dirty="0"/>
              <a:t>If you need to refer to a brief, appendix, or case, it’s acceptable to reach to counsel table to get it—but don’t speak while you’re away from the microphone.</a:t>
            </a:r>
          </a:p>
          <a:p>
            <a:pPr lvl="1">
              <a:spcBef>
                <a:spcPts val="750"/>
              </a:spcBef>
            </a:pPr>
            <a:r>
              <a:rPr lang="en-US" sz="1400" dirty="0"/>
              <a:t>OK to sip water while being asked a question, but maintain eye contact.</a:t>
            </a:r>
          </a:p>
          <a:p>
            <a:r>
              <a:rPr lang="en-US" sz="1800" dirty="0"/>
              <a:t>Pens are usually distracting; if you must have one, put it down while arguing and use it only to write.</a:t>
            </a:r>
          </a:p>
          <a:p>
            <a:r>
              <a:rPr lang="en-US" sz="1800" dirty="0"/>
              <a:t>Some advocates argue from a tablet, rather than paper notes.</a:t>
            </a:r>
          </a:p>
          <a:p>
            <a:pPr lvl="1"/>
            <a:r>
              <a:rPr lang="en-US" sz="1500" dirty="0"/>
              <a:t>Can be effective with a big record, but make sure you know your technology.</a:t>
            </a:r>
          </a:p>
        </p:txBody>
      </p:sp>
    </p:spTree>
    <p:extLst>
      <p:ext uri="{BB962C8B-B14F-4D97-AF65-F5344CB8AC3E}">
        <p14:creationId xmlns:p14="http://schemas.microsoft.com/office/powerpoint/2010/main" val="2140045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Demonstratives</a:t>
            </a:r>
          </a:p>
        </p:txBody>
      </p:sp>
      <p:sp>
        <p:nvSpPr>
          <p:cNvPr id="3" name="Content Placeholder 2"/>
          <p:cNvSpPr>
            <a:spLocks noGrp="1"/>
          </p:cNvSpPr>
          <p:nvPr>
            <p:ph idx="1"/>
          </p:nvPr>
        </p:nvSpPr>
        <p:spPr>
          <a:xfrm>
            <a:off x="628650" y="1369219"/>
            <a:ext cx="7886700" cy="3708472"/>
          </a:xfrm>
        </p:spPr>
        <p:txBody>
          <a:bodyPr>
            <a:normAutofit/>
          </a:bodyPr>
          <a:lstStyle/>
          <a:p>
            <a:pPr>
              <a:spcBef>
                <a:spcPts val="300"/>
              </a:spcBef>
            </a:pPr>
            <a:r>
              <a:rPr lang="en-US" sz="1600" dirty="0"/>
              <a:t>Demonstratives, chalks, and slides are unusual in appellate practice, as they distract the court from the content of the advocate’s presentation.</a:t>
            </a:r>
          </a:p>
          <a:p>
            <a:pPr lvl="1">
              <a:spcBef>
                <a:spcPts val="300"/>
              </a:spcBef>
            </a:pPr>
            <a:r>
              <a:rPr lang="en-US" sz="1400" dirty="0"/>
              <a:t>Occasionally useful to show the court a physical exhibit (</a:t>
            </a:r>
            <a:r>
              <a:rPr lang="en-US" sz="1400" i="1" dirty="0"/>
              <a:t>e.g</a:t>
            </a:r>
            <a:r>
              <a:rPr lang="en-US" sz="1400" dirty="0"/>
              <a:t>. accused product or device), but ensure that it is actually part of the record on appeal.</a:t>
            </a:r>
          </a:p>
          <a:p>
            <a:pPr lvl="1">
              <a:spcBef>
                <a:spcPts val="300"/>
              </a:spcBef>
            </a:pPr>
            <a:r>
              <a:rPr lang="en-US" sz="1400" dirty="0"/>
              <a:t>Determine whether advance leave of court is needed for demonstratives.</a:t>
            </a:r>
          </a:p>
          <a:p>
            <a:pPr lvl="1">
              <a:spcBef>
                <a:spcPts val="300"/>
              </a:spcBef>
            </a:pPr>
            <a:r>
              <a:rPr lang="en-US" sz="1400" dirty="0"/>
              <a:t>If you use a demonstrative, make sure the judges can see it.</a:t>
            </a:r>
          </a:p>
          <a:p>
            <a:pPr>
              <a:spcBef>
                <a:spcPts val="300"/>
              </a:spcBef>
            </a:pPr>
            <a:r>
              <a:rPr lang="en-US" sz="1600" dirty="0"/>
              <a:t>Some state appellate courts (</a:t>
            </a:r>
            <a:r>
              <a:rPr lang="en-US" sz="1600" i="1" dirty="0"/>
              <a:t>e.g</a:t>
            </a:r>
            <a:r>
              <a:rPr lang="en-US" sz="1600" dirty="0"/>
              <a:t>. Texas) use “Bench Books,” which contain 4-5 items that counsel wants to be sure the court looks at (key exhibit, contractual term, statutory language, jury charge excerpts, etc.).</a:t>
            </a:r>
          </a:p>
          <a:p>
            <a:pPr>
              <a:spcBef>
                <a:spcPts val="300"/>
              </a:spcBef>
            </a:pPr>
            <a:r>
              <a:rPr lang="en-US" sz="1600" dirty="0"/>
              <a:t>Other jurisdictions allow an addendum to the appeal brief.</a:t>
            </a:r>
          </a:p>
          <a:p>
            <a:pPr>
              <a:spcBef>
                <a:spcPts val="300"/>
              </a:spcBef>
            </a:pPr>
            <a:r>
              <a:rPr lang="en-US" sz="1600" dirty="0"/>
              <a:t>It can be effective to refer to a particular page of a brief, addendum, or appendix for material of particular relevance.</a:t>
            </a:r>
          </a:p>
          <a:p>
            <a:pPr>
              <a:spcBef>
                <a:spcPts val="300"/>
              </a:spcBef>
            </a:pPr>
            <a:endParaRPr lang="en-US" sz="1600" dirty="0"/>
          </a:p>
        </p:txBody>
      </p:sp>
    </p:spTree>
    <p:extLst>
      <p:ext uri="{BB962C8B-B14F-4D97-AF65-F5344CB8AC3E}">
        <p14:creationId xmlns:p14="http://schemas.microsoft.com/office/powerpoint/2010/main" val="627571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a:t>
            </a:r>
          </a:p>
        </p:txBody>
      </p:sp>
      <p:sp>
        <p:nvSpPr>
          <p:cNvPr id="3" name="Content Placeholder 2"/>
          <p:cNvSpPr>
            <a:spLocks noGrp="1"/>
          </p:cNvSpPr>
          <p:nvPr>
            <p:ph idx="1"/>
          </p:nvPr>
        </p:nvSpPr>
        <p:spPr/>
        <p:txBody>
          <a:bodyPr>
            <a:normAutofit/>
          </a:bodyPr>
          <a:lstStyle/>
          <a:p>
            <a:r>
              <a:rPr lang="en-US" sz="1800" dirty="0"/>
              <a:t>Oral “argument” is in some ways a misnomer: “discussion” or “conversation” are better.</a:t>
            </a:r>
          </a:p>
          <a:p>
            <a:pPr lvl="1"/>
            <a:r>
              <a:rPr lang="en-US" sz="1400" dirty="0"/>
              <a:t>“Under no circumstances should you read your argument from a prepared script.”</a:t>
            </a:r>
          </a:p>
          <a:p>
            <a:pPr lvl="1"/>
            <a:r>
              <a:rPr lang="en-US" sz="1400" dirty="0"/>
              <a:t>“You should speak in a clear, distinct manner, and try to avoid a monotone delivery.”</a:t>
            </a:r>
          </a:p>
          <a:p>
            <a:pPr lvl="1"/>
            <a:r>
              <a:rPr lang="en-US" sz="1400" i="1" dirty="0"/>
              <a:t>Guide for Counsel in Cases to be Argued Before the Supreme Court of the United States II.</a:t>
            </a:r>
            <a:r>
              <a:rPr lang="en-US" sz="1400" dirty="0"/>
              <a:t>3).</a:t>
            </a:r>
          </a:p>
          <a:p>
            <a:pPr marL="0" indent="0">
              <a:buNone/>
            </a:pPr>
            <a:endParaRPr lang="en-US" sz="1800" dirty="0"/>
          </a:p>
          <a:p>
            <a:pPr marL="0" indent="0">
              <a:buNone/>
            </a:pPr>
            <a:endParaRPr lang="en-US" sz="1800" dirty="0"/>
          </a:p>
          <a:p>
            <a:pPr marL="0" indent="0">
              <a:buNone/>
            </a:pPr>
            <a:r>
              <a:rPr lang="en-US" sz="1800" dirty="0"/>
              <a:t>[</a:t>
            </a:r>
            <a:r>
              <a:rPr lang="en-US" sz="1800" dirty="0">
                <a:highlight>
                  <a:srgbClr val="FFFF00"/>
                </a:highlight>
              </a:rPr>
              <a:t>CLIP REMOVED</a:t>
            </a:r>
            <a:r>
              <a:rPr lang="en-US" sz="1800" dirty="0"/>
              <a:t>]</a:t>
            </a:r>
          </a:p>
        </p:txBody>
      </p:sp>
    </p:spTree>
    <p:extLst>
      <p:ext uri="{BB962C8B-B14F-4D97-AF65-F5344CB8AC3E}">
        <p14:creationId xmlns:p14="http://schemas.microsoft.com/office/powerpoint/2010/main" val="2642366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Argument Time</a:t>
            </a:r>
          </a:p>
        </p:txBody>
      </p:sp>
      <p:sp>
        <p:nvSpPr>
          <p:cNvPr id="3" name="Content Placeholder 2"/>
          <p:cNvSpPr>
            <a:spLocks noGrp="1"/>
          </p:cNvSpPr>
          <p:nvPr>
            <p:ph idx="1"/>
          </p:nvPr>
        </p:nvSpPr>
        <p:spPr>
          <a:xfrm>
            <a:off x="628650" y="1369219"/>
            <a:ext cx="7886700" cy="3708472"/>
          </a:xfrm>
        </p:spPr>
        <p:txBody>
          <a:bodyPr>
            <a:normAutofit/>
          </a:bodyPr>
          <a:lstStyle/>
          <a:p>
            <a:pPr>
              <a:spcBef>
                <a:spcPts val="300"/>
              </a:spcBef>
            </a:pPr>
            <a:r>
              <a:rPr lang="en-US" sz="1800" dirty="0"/>
              <a:t>Sharing argument time almost always weakens the presentation</a:t>
            </a:r>
          </a:p>
          <a:p>
            <a:pPr lvl="1">
              <a:spcBef>
                <a:spcPts val="300"/>
              </a:spcBef>
            </a:pPr>
            <a:r>
              <a:rPr lang="en-US" sz="1500" dirty="0"/>
              <a:t>Interrupts flow, makes it difficult to switch from one topic to another</a:t>
            </a:r>
          </a:p>
          <a:p>
            <a:pPr lvl="1">
              <a:spcBef>
                <a:spcPts val="300"/>
              </a:spcBef>
            </a:pPr>
            <a:r>
              <a:rPr lang="en-US" sz="1500" dirty="0"/>
              <a:t>Raises risk of inconsistent positions</a:t>
            </a:r>
          </a:p>
          <a:p>
            <a:pPr>
              <a:spcBef>
                <a:spcPts val="300"/>
              </a:spcBef>
            </a:pPr>
            <a:r>
              <a:rPr lang="en-US" sz="1800" dirty="0"/>
              <a:t>Sharing time can sometimes be avoided by inviting the co-parties to your moot and showing them that you will fully protect their interests as well</a:t>
            </a:r>
          </a:p>
          <a:p>
            <a:pPr>
              <a:spcBef>
                <a:spcPts val="300"/>
              </a:spcBef>
            </a:pPr>
            <a:r>
              <a:rPr lang="en-US" sz="1800" dirty="0"/>
              <a:t>If sharing is absolutely necessary, try to separate out subject matter so that the first advocate doesn’t wind up addressing all issues</a:t>
            </a:r>
          </a:p>
          <a:p>
            <a:pPr>
              <a:spcBef>
                <a:spcPts val="300"/>
              </a:spcBef>
            </a:pPr>
            <a:r>
              <a:rPr lang="en-US" sz="1800" dirty="0"/>
              <a:t>If the first advocate goes over allotted time, some courts will allow the subsequent advocates their full time.  But many courts view it as counsel’s responsibility to manage time, with the result that the subsequent advocates will simply lose out.  </a:t>
            </a:r>
          </a:p>
          <a:p>
            <a:pPr>
              <a:spcBef>
                <a:spcPts val="300"/>
              </a:spcBef>
            </a:pPr>
            <a:endParaRPr lang="en-US" sz="1800" dirty="0"/>
          </a:p>
          <a:p>
            <a:pPr>
              <a:spcBef>
                <a:spcPts val="300"/>
              </a:spcBef>
            </a:pPr>
            <a:endParaRPr lang="en-US" sz="1600" dirty="0"/>
          </a:p>
        </p:txBody>
      </p:sp>
    </p:spTree>
    <p:extLst>
      <p:ext uri="{BB962C8B-B14F-4D97-AF65-F5344CB8AC3E}">
        <p14:creationId xmlns:p14="http://schemas.microsoft.com/office/powerpoint/2010/main" val="660397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Interruption</a:t>
            </a:r>
          </a:p>
        </p:txBody>
      </p:sp>
      <p:sp>
        <p:nvSpPr>
          <p:cNvPr id="3" name="Content Placeholder 2"/>
          <p:cNvSpPr>
            <a:spLocks noGrp="1"/>
          </p:cNvSpPr>
          <p:nvPr>
            <p:ph idx="1"/>
          </p:nvPr>
        </p:nvSpPr>
        <p:spPr>
          <a:xfrm>
            <a:off x="628650" y="1369218"/>
            <a:ext cx="7886700" cy="2801000"/>
          </a:xfrm>
        </p:spPr>
        <p:txBody>
          <a:bodyPr>
            <a:normAutofit/>
          </a:bodyPr>
          <a:lstStyle/>
          <a:p>
            <a:r>
              <a:rPr lang="en-US" sz="1800" dirty="0"/>
              <a:t>Questions or comments from the bench should be welcomed; they reveal the court’s thoughts and concerns, which you can then address directly.</a:t>
            </a:r>
          </a:p>
          <a:p>
            <a:pPr lvl="1">
              <a:spcBef>
                <a:spcPts val="750"/>
              </a:spcBef>
            </a:pPr>
            <a:r>
              <a:rPr lang="en-US" sz="1400" dirty="0"/>
              <a:t>“Never interrupt a Justice who is addressing you.”  (</a:t>
            </a:r>
            <a:r>
              <a:rPr lang="en-US" sz="1400" i="1" dirty="0"/>
              <a:t>Supreme Court Guide for Counsel</a:t>
            </a:r>
            <a:r>
              <a:rPr lang="en-US" sz="1400" dirty="0"/>
              <a:t>)</a:t>
            </a:r>
          </a:p>
          <a:p>
            <a:pPr lvl="1">
              <a:spcBef>
                <a:spcPts val="750"/>
              </a:spcBef>
            </a:pPr>
            <a:r>
              <a:rPr lang="en-US" sz="1400" dirty="0"/>
              <a:t>Don’t assume that you know where the question is going.</a:t>
            </a:r>
          </a:p>
          <a:p>
            <a:r>
              <a:rPr lang="en-US" sz="1800" dirty="0"/>
              <a:t>“If you are speaking and a Justice interrupts you, cease talking immediately and listen.”  (</a:t>
            </a:r>
            <a:r>
              <a:rPr lang="en-US" sz="1800" i="1" dirty="0"/>
              <a:t>Supreme Court Guide for Counsel</a:t>
            </a:r>
            <a:r>
              <a:rPr lang="en-US" sz="1800" dirty="0"/>
              <a:t>)</a:t>
            </a:r>
          </a:p>
          <a:p>
            <a:r>
              <a:rPr lang="en-US" sz="1800" dirty="0"/>
              <a:t>Returning (“pivoting back”) to your argument thread is probably the appellate advocate’s most important skill.</a:t>
            </a:r>
          </a:p>
          <a:p>
            <a:r>
              <a:rPr lang="en-US" sz="1800" dirty="0"/>
              <a:t>[</a:t>
            </a:r>
            <a:r>
              <a:rPr lang="en-US" sz="1800" dirty="0">
                <a:highlight>
                  <a:srgbClr val="FFFF00"/>
                </a:highlight>
              </a:rPr>
              <a:t>CLIP REMOVED</a:t>
            </a:r>
            <a:r>
              <a:rPr lang="en-US" sz="1800" dirty="0"/>
              <a:t>]</a:t>
            </a:r>
          </a:p>
          <a:p>
            <a:endParaRPr lang="en-US" sz="1800" dirty="0"/>
          </a:p>
        </p:txBody>
      </p:sp>
    </p:spTree>
    <p:extLst>
      <p:ext uri="{BB962C8B-B14F-4D97-AF65-F5344CB8AC3E}">
        <p14:creationId xmlns:p14="http://schemas.microsoft.com/office/powerpoint/2010/main" val="1384737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 of Oral Argument</a:t>
            </a:r>
          </a:p>
        </p:txBody>
      </p:sp>
      <p:sp>
        <p:nvSpPr>
          <p:cNvPr id="3" name="Content Placeholder 2"/>
          <p:cNvSpPr>
            <a:spLocks noGrp="1"/>
          </p:cNvSpPr>
          <p:nvPr>
            <p:ph idx="1"/>
          </p:nvPr>
        </p:nvSpPr>
        <p:spPr/>
        <p:txBody>
          <a:bodyPr>
            <a:normAutofit/>
          </a:bodyPr>
          <a:lstStyle/>
          <a:p>
            <a:r>
              <a:rPr lang="en-US" sz="2000" b="1" dirty="0"/>
              <a:t>Allows the judges to consider the case collectively and allows counsel to explain, face-to-face, the merits of the appeal.</a:t>
            </a:r>
          </a:p>
          <a:p>
            <a:pPr lvl="1">
              <a:spcBef>
                <a:spcPts val="750"/>
              </a:spcBef>
            </a:pPr>
            <a:r>
              <a:rPr lang="en-US" sz="1600" dirty="0"/>
              <a:t>Collaborative review (3-judge panel) is more likely than unilateral review (single judge) to produce correct decisions.</a:t>
            </a:r>
          </a:p>
          <a:p>
            <a:pPr lvl="1">
              <a:spcBef>
                <a:spcPts val="750"/>
              </a:spcBef>
            </a:pPr>
            <a:r>
              <a:rPr lang="en-US" sz="1600" dirty="0"/>
              <a:t>Oral argument changes the outcome in </a:t>
            </a:r>
            <a:r>
              <a:rPr lang="en-US" sz="1600" b="1" dirty="0">
                <a:solidFill>
                  <a:srgbClr val="FF0000"/>
                </a:solidFill>
              </a:rPr>
              <a:t>10-20%</a:t>
            </a:r>
            <a:r>
              <a:rPr lang="en-US" sz="1600" dirty="0"/>
              <a:t> of cases.</a:t>
            </a:r>
          </a:p>
          <a:p>
            <a:pPr lvl="1">
              <a:spcBef>
                <a:spcPts val="750"/>
              </a:spcBef>
            </a:pPr>
            <a:r>
              <a:rPr lang="en-US" sz="1600" dirty="0"/>
              <a:t>Judges can’t predict which oral arguments are likely to change their minds.</a:t>
            </a:r>
          </a:p>
          <a:p>
            <a:pPr lvl="1">
              <a:spcBef>
                <a:spcPts val="750"/>
              </a:spcBef>
            </a:pPr>
            <a:r>
              <a:rPr lang="en-US" sz="1600" dirty="0"/>
              <a:t>During argument, advocates and the other judges can correct misunderstandings and point the panel to the correct result.</a:t>
            </a:r>
          </a:p>
        </p:txBody>
      </p:sp>
    </p:spTree>
    <p:extLst>
      <p:ext uri="{BB962C8B-B14F-4D97-AF65-F5344CB8AC3E}">
        <p14:creationId xmlns:p14="http://schemas.microsoft.com/office/powerpoint/2010/main" val="3941269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Hostile Questions</a:t>
            </a:r>
          </a:p>
        </p:txBody>
      </p:sp>
      <p:sp>
        <p:nvSpPr>
          <p:cNvPr id="3" name="Content Placeholder 2"/>
          <p:cNvSpPr>
            <a:spLocks noGrp="1"/>
          </p:cNvSpPr>
          <p:nvPr>
            <p:ph idx="1"/>
          </p:nvPr>
        </p:nvSpPr>
        <p:spPr/>
        <p:txBody>
          <a:bodyPr>
            <a:normAutofit/>
          </a:bodyPr>
          <a:lstStyle/>
          <a:p>
            <a:pPr lvl="0"/>
            <a:r>
              <a:rPr lang="en-US" sz="1800" dirty="0"/>
              <a:t>Engage with hostile or skeptical questions, but answer them on your terms.</a:t>
            </a:r>
          </a:p>
          <a:p>
            <a:pPr lvl="0"/>
            <a:r>
              <a:rPr lang="en-US" sz="1800" dirty="0"/>
              <a:t>Do not accept hidden assumptions or loose terminology in a question.</a:t>
            </a:r>
          </a:p>
          <a:p>
            <a:pPr lvl="0"/>
            <a:r>
              <a:rPr lang="en-US" sz="1800" dirty="0"/>
              <a:t>Conceding points that don’t matter can be very effective, but don’t do it accidentally.</a:t>
            </a:r>
          </a:p>
          <a:p>
            <a:pPr lvl="1">
              <a:spcBef>
                <a:spcPts val="750"/>
              </a:spcBef>
            </a:pPr>
            <a:r>
              <a:rPr lang="en-US" sz="1400" dirty="0"/>
              <a:t>If a judge says you conceded something you did not mean to concede, say “It was not my intent to concede that point, because ___.”</a:t>
            </a:r>
          </a:p>
          <a:p>
            <a:pPr lvl="0"/>
            <a:r>
              <a:rPr lang="en-US" sz="1800" dirty="0"/>
              <a:t>Don’t be bullied; be polite and deferential, but stand firm.</a:t>
            </a:r>
          </a:p>
          <a:p>
            <a:endParaRPr lang="en-US" sz="1800" dirty="0"/>
          </a:p>
        </p:txBody>
      </p:sp>
    </p:spTree>
    <p:extLst>
      <p:ext uri="{BB962C8B-B14F-4D97-AF65-F5344CB8AC3E}">
        <p14:creationId xmlns:p14="http://schemas.microsoft.com/office/powerpoint/2010/main" val="1548748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Humor</a:t>
            </a:r>
          </a:p>
        </p:txBody>
      </p:sp>
      <p:sp>
        <p:nvSpPr>
          <p:cNvPr id="3" name="Content Placeholder 2"/>
          <p:cNvSpPr>
            <a:spLocks noGrp="1"/>
          </p:cNvSpPr>
          <p:nvPr>
            <p:ph idx="1"/>
          </p:nvPr>
        </p:nvSpPr>
        <p:spPr>
          <a:xfrm>
            <a:off x="628650" y="1376146"/>
            <a:ext cx="7886700" cy="2726996"/>
          </a:xfrm>
        </p:spPr>
        <p:txBody>
          <a:bodyPr>
            <a:normAutofit/>
          </a:bodyPr>
          <a:lstStyle/>
          <a:p>
            <a:pPr>
              <a:lnSpc>
                <a:spcPct val="100000"/>
              </a:lnSpc>
            </a:pPr>
            <a:r>
              <a:rPr lang="en-US" sz="1800" dirty="0"/>
              <a:t>“Attempts at humor usually fall flat.”  (</a:t>
            </a:r>
            <a:r>
              <a:rPr lang="en-US" sz="1800" i="1" dirty="0"/>
              <a:t>Supreme Court Guide for Counsel</a:t>
            </a:r>
            <a:r>
              <a:rPr lang="en-US" sz="1800" dirty="0"/>
              <a:t>)</a:t>
            </a:r>
          </a:p>
          <a:p>
            <a:pPr>
              <a:lnSpc>
                <a:spcPct val="100000"/>
              </a:lnSpc>
            </a:pPr>
            <a:r>
              <a:rPr lang="en-US" sz="1800" dirty="0"/>
              <a:t>Planned jokes are especially ill-advised.</a:t>
            </a:r>
          </a:p>
          <a:p>
            <a:r>
              <a:rPr lang="en-US" sz="1800" dirty="0"/>
              <a:t>Humor only works if it’s at your expense.</a:t>
            </a:r>
          </a:p>
          <a:p>
            <a:pPr lvl="1"/>
            <a:endParaRPr lang="en-US" dirty="0"/>
          </a:p>
        </p:txBody>
      </p:sp>
    </p:spTree>
    <p:extLst>
      <p:ext uri="{BB962C8B-B14F-4D97-AF65-F5344CB8AC3E}">
        <p14:creationId xmlns:p14="http://schemas.microsoft.com/office/powerpoint/2010/main" val="332328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Red Light</a:t>
            </a:r>
          </a:p>
        </p:txBody>
      </p:sp>
      <p:sp>
        <p:nvSpPr>
          <p:cNvPr id="3" name="Content Placeholder 2"/>
          <p:cNvSpPr>
            <a:spLocks noGrp="1"/>
          </p:cNvSpPr>
          <p:nvPr>
            <p:ph idx="1"/>
          </p:nvPr>
        </p:nvSpPr>
        <p:spPr/>
        <p:txBody>
          <a:bodyPr>
            <a:normAutofit/>
          </a:bodyPr>
          <a:lstStyle/>
          <a:p>
            <a:r>
              <a:rPr lang="en-US" sz="1800" dirty="0"/>
              <a:t>A prepared ending to the argument is often useful.</a:t>
            </a:r>
          </a:p>
          <a:p>
            <a:pPr lvl="1">
              <a:spcBef>
                <a:spcPts val="750"/>
              </a:spcBef>
            </a:pPr>
            <a:r>
              <a:rPr lang="en-US" sz="1400" dirty="0"/>
              <a:t>Appellant’s opening argument: Remember to reserve rebuttal time.</a:t>
            </a:r>
          </a:p>
          <a:p>
            <a:pPr lvl="1">
              <a:spcBef>
                <a:spcPts val="750"/>
              </a:spcBef>
            </a:pPr>
            <a:r>
              <a:rPr lang="en-US" sz="1400" dirty="0"/>
              <a:t>Ending is important for Appellee and critical for Appellant’s rebuttal.</a:t>
            </a:r>
          </a:p>
          <a:p>
            <a:pPr lvl="1">
              <a:spcBef>
                <a:spcPts val="750"/>
              </a:spcBef>
            </a:pPr>
            <a:r>
              <a:rPr lang="en-US" sz="1400" dirty="0"/>
              <a:t>Be ready to pivot from an answer to a question into your final word.</a:t>
            </a:r>
          </a:p>
          <a:p>
            <a:r>
              <a:rPr lang="en-US" sz="1800" dirty="0"/>
              <a:t>If all else fails, state your desired disposition and relief sought. </a:t>
            </a:r>
          </a:p>
          <a:p>
            <a:pPr lvl="1">
              <a:spcBef>
                <a:spcPts val="750"/>
              </a:spcBef>
            </a:pPr>
            <a:r>
              <a:rPr lang="en-US" sz="1400" dirty="0"/>
              <a:t>(“We respectfully submit that the judgment should be affirmed/reversed/remanded for a retrial/etc.”).</a:t>
            </a:r>
          </a:p>
          <a:p>
            <a:r>
              <a:rPr lang="en-US" sz="1700" dirty="0"/>
              <a:t>You don’t need to use all your time!</a:t>
            </a:r>
          </a:p>
          <a:p>
            <a:pPr lvl="1"/>
            <a:r>
              <a:rPr lang="en-US" sz="1400" dirty="0"/>
              <a:t>Body language often reveals when the judges are done.  If you can tell that you have answered all questions, ending early can be very effective.</a:t>
            </a:r>
          </a:p>
        </p:txBody>
      </p:sp>
    </p:spTree>
    <p:extLst>
      <p:ext uri="{BB962C8B-B14F-4D97-AF65-F5344CB8AC3E}">
        <p14:creationId xmlns:p14="http://schemas.microsoft.com/office/powerpoint/2010/main" val="2578020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Rebuttal</a:t>
            </a:r>
          </a:p>
        </p:txBody>
      </p:sp>
      <p:sp>
        <p:nvSpPr>
          <p:cNvPr id="3" name="Content Placeholder 2"/>
          <p:cNvSpPr>
            <a:spLocks noGrp="1"/>
          </p:cNvSpPr>
          <p:nvPr>
            <p:ph idx="1"/>
          </p:nvPr>
        </p:nvSpPr>
        <p:spPr/>
        <p:txBody>
          <a:bodyPr>
            <a:normAutofit/>
          </a:bodyPr>
          <a:lstStyle/>
          <a:p>
            <a:r>
              <a:rPr lang="en-US" sz="1800" dirty="0"/>
              <a:t>Not all appellate courts allow it – make sure you know ahead of time whether you will get it, and if you need to reserve it ahead of time.</a:t>
            </a:r>
          </a:p>
          <a:p>
            <a:r>
              <a:rPr lang="en-US" sz="1800" dirty="0"/>
              <a:t>Not a time to recap your entire case; make targeted responses that arose in questioning or that your opponent made.</a:t>
            </a:r>
          </a:p>
          <a:p>
            <a:pPr lvl="1">
              <a:spcBef>
                <a:spcPts val="750"/>
              </a:spcBef>
            </a:pPr>
            <a:r>
              <a:rPr lang="en-US" sz="1400" dirty="0"/>
              <a:t>It can be very effective to answer a question your opponent couldn’t.</a:t>
            </a:r>
          </a:p>
          <a:p>
            <a:pPr lvl="1">
              <a:spcBef>
                <a:spcPts val="750"/>
              </a:spcBef>
            </a:pPr>
            <a:r>
              <a:rPr lang="en-US" sz="1400" dirty="0"/>
              <a:t>Point out what points the appellee left uncontested.</a:t>
            </a:r>
          </a:p>
          <a:p>
            <a:pPr lvl="1">
              <a:spcBef>
                <a:spcPts val="750"/>
              </a:spcBef>
            </a:pPr>
            <a:r>
              <a:rPr lang="en-US" sz="1400" dirty="0"/>
              <a:t>Correct errors by the other side, especially regarding the state of the record.</a:t>
            </a:r>
          </a:p>
          <a:p>
            <a:r>
              <a:rPr lang="en-US" sz="1800" dirty="0"/>
              <a:t>Many judges won’t interrupt rebuttal with questions, but if a question comes, drop everything and answer.</a:t>
            </a:r>
          </a:p>
          <a:p>
            <a:pPr lvl="1">
              <a:spcBef>
                <a:spcPts val="750"/>
              </a:spcBef>
            </a:pPr>
            <a:endParaRPr lang="en-US" sz="1400" dirty="0"/>
          </a:p>
        </p:txBody>
      </p:sp>
    </p:spTree>
    <p:extLst>
      <p:ext uri="{BB962C8B-B14F-4D97-AF65-F5344CB8AC3E}">
        <p14:creationId xmlns:p14="http://schemas.microsoft.com/office/powerpoint/2010/main" val="3618463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Post-Argument Submissions</a:t>
            </a:r>
          </a:p>
        </p:txBody>
      </p:sp>
      <p:sp>
        <p:nvSpPr>
          <p:cNvPr id="3" name="Content Placeholder 2"/>
          <p:cNvSpPr>
            <a:spLocks noGrp="1"/>
          </p:cNvSpPr>
          <p:nvPr>
            <p:ph idx="1"/>
          </p:nvPr>
        </p:nvSpPr>
        <p:spPr/>
        <p:txBody>
          <a:bodyPr>
            <a:normAutofit/>
          </a:bodyPr>
          <a:lstStyle/>
          <a:p>
            <a:r>
              <a:rPr lang="en-US" sz="1800" dirty="0"/>
              <a:t>It’s not over after the argument.  Monitor further developments in the law that might affect your case (new decisions, statutes, regulations, important developments in related cases).</a:t>
            </a:r>
          </a:p>
          <a:p>
            <a:r>
              <a:rPr lang="en-US" sz="1800" dirty="0"/>
              <a:t>Most courts have a procedure permitting short post-argument submissions (</a:t>
            </a:r>
            <a:r>
              <a:rPr lang="en-US" sz="1800" i="1" dirty="0"/>
              <a:t>e.g. </a:t>
            </a:r>
            <a:r>
              <a:rPr lang="en-US" sz="1800" dirty="0"/>
              <a:t>Fed. R. App. P. 28(j)).  </a:t>
            </a:r>
          </a:p>
          <a:p>
            <a:r>
              <a:rPr lang="en-US" sz="1800" dirty="0"/>
              <a:t>If a longer submission is needed, consider a motion for leave to file a supplemental brief.  </a:t>
            </a:r>
          </a:p>
          <a:p>
            <a:pPr lvl="1">
              <a:spcBef>
                <a:spcPts val="750"/>
              </a:spcBef>
            </a:pPr>
            <a:r>
              <a:rPr lang="en-US" sz="1400" dirty="0"/>
              <a:t>Often the proposed supplemental brief is tendered at the same time, but local practices vary.</a:t>
            </a:r>
          </a:p>
          <a:p>
            <a:endParaRPr lang="en-US" sz="1400" dirty="0"/>
          </a:p>
          <a:p>
            <a:pPr lvl="1">
              <a:spcBef>
                <a:spcPts val="750"/>
              </a:spcBef>
            </a:pPr>
            <a:endParaRPr lang="en-US" sz="1400" dirty="0"/>
          </a:p>
        </p:txBody>
      </p:sp>
    </p:spTree>
    <p:extLst>
      <p:ext uri="{BB962C8B-B14F-4D97-AF65-F5344CB8AC3E}">
        <p14:creationId xmlns:p14="http://schemas.microsoft.com/office/powerpoint/2010/main" val="1212588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252F9-4470-4C9E-84C5-EEC808CA7499}"/>
              </a:ext>
            </a:extLst>
          </p:cNvPr>
          <p:cNvSpPr>
            <a:spLocks noGrp="1"/>
          </p:cNvSpPr>
          <p:nvPr>
            <p:ph type="title"/>
          </p:nvPr>
        </p:nvSpPr>
        <p:spPr>
          <a:xfrm>
            <a:off x="628650" y="273844"/>
            <a:ext cx="7886700" cy="3361810"/>
          </a:xfrm>
        </p:spPr>
        <p:txBody>
          <a:bodyPr/>
          <a:lstStyle/>
          <a:p>
            <a:pPr algn="ctr"/>
            <a:r>
              <a:rPr lang="en-US" dirty="0"/>
              <a:t>Questions?</a:t>
            </a:r>
            <a:br>
              <a:rPr lang="en-US" dirty="0"/>
            </a:br>
            <a:r>
              <a:rPr lang="en-US" dirty="0"/>
              <a:t/>
            </a:r>
            <a:br>
              <a:rPr lang="en-US" dirty="0"/>
            </a:br>
            <a:r>
              <a:rPr lang="en-US" dirty="0"/>
              <a:t>Mark.Fleming@wilmerhale.com</a:t>
            </a:r>
          </a:p>
        </p:txBody>
      </p:sp>
      <p:sp>
        <p:nvSpPr>
          <p:cNvPr id="3" name="Content Placeholder 2">
            <a:extLst>
              <a:ext uri="{FF2B5EF4-FFF2-40B4-BE49-F238E27FC236}">
                <a16:creationId xmlns:a16="http://schemas.microsoft.com/office/drawing/2014/main" xmlns="" id="{7A81858D-C337-4155-B39D-AB237825F995}"/>
              </a:ext>
            </a:extLst>
          </p:cNvPr>
          <p:cNvSpPr>
            <a:spLocks noGrp="1"/>
          </p:cNvSpPr>
          <p:nvPr>
            <p:ph idx="1"/>
          </p:nvPr>
        </p:nvSpPr>
        <p:spPr>
          <a:xfrm>
            <a:off x="628650" y="3972153"/>
            <a:ext cx="7886700" cy="124061"/>
          </a:xfrm>
        </p:spPr>
        <p:txBody>
          <a:bodyPr>
            <a:normAutofit fontScale="25000" lnSpcReduction="20000"/>
          </a:bodyPr>
          <a:lstStyle/>
          <a:p>
            <a:pPr marL="0" indent="0">
              <a:buNone/>
            </a:pPr>
            <a:endParaRPr lang="en-US" dirty="0"/>
          </a:p>
        </p:txBody>
      </p:sp>
    </p:spTree>
    <p:extLst>
      <p:ext uri="{BB962C8B-B14F-4D97-AF65-F5344CB8AC3E}">
        <p14:creationId xmlns:p14="http://schemas.microsoft.com/office/powerpoint/2010/main" val="101637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 of Oral Argument</a:t>
            </a:r>
          </a:p>
        </p:txBody>
      </p:sp>
      <p:sp>
        <p:nvSpPr>
          <p:cNvPr id="3" name="Content Placeholder 2"/>
          <p:cNvSpPr>
            <a:spLocks noGrp="1"/>
          </p:cNvSpPr>
          <p:nvPr>
            <p:ph idx="1"/>
          </p:nvPr>
        </p:nvSpPr>
        <p:spPr>
          <a:xfrm>
            <a:off x="628650" y="1369219"/>
            <a:ext cx="7621732" cy="2726996"/>
          </a:xfrm>
        </p:spPr>
        <p:txBody>
          <a:bodyPr>
            <a:normAutofit/>
          </a:bodyPr>
          <a:lstStyle/>
          <a:p>
            <a:r>
              <a:rPr lang="en-US" sz="2000" b="1" dirty="0"/>
              <a:t>Gives the litigants their “day in court.”</a:t>
            </a:r>
          </a:p>
          <a:p>
            <a:pPr lvl="1">
              <a:spcBef>
                <a:spcPts val="750"/>
              </a:spcBef>
            </a:pPr>
            <a:r>
              <a:rPr lang="en-US" sz="1600" dirty="0"/>
              <a:t>Unlike trial courts, appellate courts mostly operate out of the public eye.</a:t>
            </a:r>
          </a:p>
          <a:p>
            <a:pPr lvl="1">
              <a:spcBef>
                <a:spcPts val="750"/>
              </a:spcBef>
            </a:pPr>
            <a:r>
              <a:rPr lang="en-US" sz="1600" dirty="0"/>
              <a:t>Oral argument helps show the parties that the judges are informed and engaged.</a:t>
            </a:r>
          </a:p>
          <a:p>
            <a:pPr lvl="1">
              <a:spcBef>
                <a:spcPts val="750"/>
              </a:spcBef>
            </a:pPr>
            <a:r>
              <a:rPr lang="en-US" sz="1600" dirty="0"/>
              <a:t>“[J]</a:t>
            </a:r>
            <a:r>
              <a:rPr lang="en-US" sz="1600" dirty="0" err="1"/>
              <a:t>ustice</a:t>
            </a:r>
            <a:r>
              <a:rPr lang="en-US" sz="1600" dirty="0"/>
              <a:t> should not only be done, but should manifestly and undoubtedly be seen to be done.”  (</a:t>
            </a:r>
            <a:r>
              <a:rPr lang="en-US" sz="1600" i="1" dirty="0"/>
              <a:t>R v. Sussex Justices, ex </a:t>
            </a:r>
            <a:r>
              <a:rPr lang="en-US" sz="1600" i="1" dirty="0" err="1"/>
              <a:t>parte</a:t>
            </a:r>
            <a:r>
              <a:rPr lang="en-US" sz="1600" i="1" dirty="0"/>
              <a:t> McCarthy</a:t>
            </a:r>
            <a:r>
              <a:rPr lang="en-US" sz="1600" dirty="0"/>
              <a:t> (Lord </a:t>
            </a:r>
            <a:r>
              <a:rPr lang="en-US" sz="1600" dirty="0" err="1"/>
              <a:t>Hewart</a:t>
            </a:r>
            <a:r>
              <a:rPr lang="en-US" sz="1600" dirty="0"/>
              <a:t>, C.J.))</a:t>
            </a:r>
          </a:p>
          <a:p>
            <a:pPr lvl="1">
              <a:spcBef>
                <a:spcPts val="750"/>
              </a:spcBef>
            </a:pPr>
            <a:endParaRPr lang="en-US" sz="1600" dirty="0"/>
          </a:p>
        </p:txBody>
      </p:sp>
    </p:spTree>
    <p:extLst>
      <p:ext uri="{BB962C8B-B14F-4D97-AF65-F5344CB8AC3E}">
        <p14:creationId xmlns:p14="http://schemas.microsoft.com/office/powerpoint/2010/main" val="363866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 of Oral Argument</a:t>
            </a:r>
          </a:p>
        </p:txBody>
      </p:sp>
      <p:sp>
        <p:nvSpPr>
          <p:cNvPr id="3" name="Content Placeholder 2"/>
          <p:cNvSpPr>
            <a:spLocks noGrp="1"/>
          </p:cNvSpPr>
          <p:nvPr>
            <p:ph idx="1"/>
          </p:nvPr>
        </p:nvSpPr>
        <p:spPr/>
        <p:txBody>
          <a:bodyPr>
            <a:normAutofit/>
          </a:bodyPr>
          <a:lstStyle/>
          <a:p>
            <a:r>
              <a:rPr lang="en-US" sz="2000" b="1" dirty="0"/>
              <a:t>Connects citizens to the process of appellate justice.</a:t>
            </a:r>
          </a:p>
          <a:p>
            <a:pPr lvl="1">
              <a:spcBef>
                <a:spcPts val="750"/>
              </a:spcBef>
            </a:pPr>
            <a:r>
              <a:rPr lang="en-US" sz="1600" dirty="0"/>
              <a:t>Public display of the judicial function advances respect for the rule of law.</a:t>
            </a:r>
          </a:p>
          <a:p>
            <a:pPr lvl="1">
              <a:spcBef>
                <a:spcPts val="750"/>
              </a:spcBef>
            </a:pPr>
            <a:r>
              <a:rPr lang="en-US" sz="1600" dirty="0"/>
              <a:t>Live-streaming arguments and making recordings available help the public understand the appellate court’s function.</a:t>
            </a:r>
          </a:p>
          <a:p>
            <a:pPr lvl="1">
              <a:spcBef>
                <a:spcPts val="750"/>
              </a:spcBef>
            </a:pPr>
            <a:r>
              <a:rPr lang="en-US" sz="1600" dirty="0"/>
              <a:t>Hearing arguments outside the court’s seat and in other public places expands public awareness of the appellate process.</a:t>
            </a:r>
          </a:p>
          <a:p>
            <a:pPr lvl="1">
              <a:spcBef>
                <a:spcPts val="750"/>
              </a:spcBef>
            </a:pPr>
            <a:endParaRPr lang="en-US" sz="1600" dirty="0"/>
          </a:p>
        </p:txBody>
      </p:sp>
    </p:spTree>
    <p:extLst>
      <p:ext uri="{BB962C8B-B14F-4D97-AF65-F5344CB8AC3E}">
        <p14:creationId xmlns:p14="http://schemas.microsoft.com/office/powerpoint/2010/main" val="4178871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 of Oral Argument</a:t>
            </a:r>
          </a:p>
        </p:txBody>
      </p:sp>
      <p:sp>
        <p:nvSpPr>
          <p:cNvPr id="3" name="Content Placeholder 2"/>
          <p:cNvSpPr>
            <a:spLocks noGrp="1"/>
          </p:cNvSpPr>
          <p:nvPr>
            <p:ph idx="1"/>
          </p:nvPr>
        </p:nvSpPr>
        <p:spPr/>
        <p:txBody>
          <a:bodyPr>
            <a:normAutofit/>
          </a:bodyPr>
          <a:lstStyle/>
          <a:p>
            <a:r>
              <a:rPr lang="en-US" sz="2000" b="1" dirty="0"/>
              <a:t>Teaches lawyers how appellate judges approach case resolution, and improves the quality of appellate advocacy over the long term.</a:t>
            </a:r>
          </a:p>
          <a:p>
            <a:pPr lvl="1">
              <a:spcBef>
                <a:spcPts val="750"/>
              </a:spcBef>
            </a:pPr>
            <a:r>
              <a:rPr lang="en-US" sz="1600" dirty="0"/>
              <a:t>The judges ask about the issues they have identified as most important, along with the elements of the record and the law most relevant to the resolution of those issues.</a:t>
            </a:r>
          </a:p>
          <a:p>
            <a:pPr lvl="1">
              <a:spcBef>
                <a:spcPts val="750"/>
              </a:spcBef>
            </a:pPr>
            <a:r>
              <a:rPr lang="en-US" sz="1600" dirty="0"/>
              <a:t>Lawyers can listen to arguments in other cases to learn how these judges approach oral argument and decision making.</a:t>
            </a:r>
          </a:p>
          <a:p>
            <a:pPr lvl="1">
              <a:spcBef>
                <a:spcPts val="750"/>
              </a:spcBef>
            </a:pPr>
            <a:r>
              <a:rPr lang="en-US" sz="1600" dirty="0"/>
              <a:t>Lawyers can see what is effective and ineffective in counsel’s interaction with the court.</a:t>
            </a:r>
          </a:p>
          <a:p>
            <a:pPr lvl="1">
              <a:spcBef>
                <a:spcPts val="750"/>
              </a:spcBef>
            </a:pPr>
            <a:endParaRPr lang="en-US" sz="1400" dirty="0"/>
          </a:p>
        </p:txBody>
      </p:sp>
    </p:spTree>
    <p:extLst>
      <p:ext uri="{BB962C8B-B14F-4D97-AF65-F5344CB8AC3E}">
        <p14:creationId xmlns:p14="http://schemas.microsoft.com/office/powerpoint/2010/main" val="1490215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Academy of Appellate Lawyers</a:t>
            </a:r>
          </a:p>
        </p:txBody>
      </p:sp>
      <p:sp>
        <p:nvSpPr>
          <p:cNvPr id="3" name="Content Placeholder 2"/>
          <p:cNvSpPr>
            <a:spLocks noGrp="1"/>
          </p:cNvSpPr>
          <p:nvPr>
            <p:ph idx="1"/>
          </p:nvPr>
        </p:nvSpPr>
        <p:spPr/>
        <p:txBody>
          <a:bodyPr>
            <a:normAutofit/>
          </a:bodyPr>
          <a:lstStyle/>
          <a:p>
            <a:r>
              <a:rPr lang="en-US" sz="2000" dirty="0"/>
              <a:t>Over 350 experienced appellate lawyers, former judges, and academicians.  </a:t>
            </a:r>
          </a:p>
          <a:p>
            <a:r>
              <a:rPr lang="en-US" sz="2000" dirty="0"/>
              <a:t>Mission: The preservation and advancement of justice on appeal.</a:t>
            </a:r>
          </a:p>
          <a:p>
            <a:r>
              <a:rPr lang="en-US" sz="2000" dirty="0"/>
              <a:t>Oral Argument Task Force: Created to study how appellate courts use and manage oral argument.</a:t>
            </a:r>
          </a:p>
          <a:p>
            <a:pPr lvl="1">
              <a:spcBef>
                <a:spcPts val="750"/>
              </a:spcBef>
            </a:pPr>
            <a:r>
              <a:rPr lang="en-US" sz="1600" dirty="0"/>
              <a:t>Task Force report and follow-up Federal Court Review promotes professional and public awareness of oral argument’s value.</a:t>
            </a:r>
          </a:p>
          <a:p>
            <a:pPr lvl="1"/>
            <a:endParaRPr lang="en-US" sz="1600" dirty="0"/>
          </a:p>
        </p:txBody>
      </p:sp>
    </p:spTree>
    <p:extLst>
      <p:ext uri="{BB962C8B-B14F-4D97-AF65-F5344CB8AC3E}">
        <p14:creationId xmlns:p14="http://schemas.microsoft.com/office/powerpoint/2010/main" val="184537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252F9-4470-4C9E-84C5-EEC808CA7499}"/>
              </a:ext>
            </a:extLst>
          </p:cNvPr>
          <p:cNvSpPr>
            <a:spLocks noGrp="1"/>
          </p:cNvSpPr>
          <p:nvPr>
            <p:ph type="title"/>
          </p:nvPr>
        </p:nvSpPr>
        <p:spPr>
          <a:xfrm>
            <a:off x="628650" y="273844"/>
            <a:ext cx="7886700" cy="3361810"/>
          </a:xfrm>
        </p:spPr>
        <p:txBody>
          <a:bodyPr/>
          <a:lstStyle/>
          <a:p>
            <a:pPr algn="ctr"/>
            <a:r>
              <a:rPr lang="en-US" dirty="0"/>
              <a:t>Preparation for Oral Argument</a:t>
            </a:r>
          </a:p>
        </p:txBody>
      </p:sp>
      <p:sp>
        <p:nvSpPr>
          <p:cNvPr id="3" name="Content Placeholder 2">
            <a:extLst>
              <a:ext uri="{FF2B5EF4-FFF2-40B4-BE49-F238E27FC236}">
                <a16:creationId xmlns:a16="http://schemas.microsoft.com/office/drawing/2014/main" xmlns="" id="{7A81858D-C337-4155-B39D-AB237825F995}"/>
              </a:ext>
            </a:extLst>
          </p:cNvPr>
          <p:cNvSpPr>
            <a:spLocks noGrp="1"/>
          </p:cNvSpPr>
          <p:nvPr>
            <p:ph idx="1"/>
          </p:nvPr>
        </p:nvSpPr>
        <p:spPr>
          <a:xfrm>
            <a:off x="628650" y="3972153"/>
            <a:ext cx="7886700" cy="124061"/>
          </a:xfrm>
        </p:spPr>
        <p:txBody>
          <a:bodyPr>
            <a:normAutofit fontScale="25000" lnSpcReduction="20000"/>
          </a:bodyPr>
          <a:lstStyle/>
          <a:p>
            <a:pPr marL="0" indent="0">
              <a:buNone/>
            </a:pPr>
            <a:endParaRPr lang="en-US" dirty="0"/>
          </a:p>
        </p:txBody>
      </p:sp>
    </p:spTree>
    <p:extLst>
      <p:ext uri="{BB962C8B-B14F-4D97-AF65-F5344CB8AC3E}">
        <p14:creationId xmlns:p14="http://schemas.microsoft.com/office/powerpoint/2010/main" val="3150791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3646</Words>
  <Application>Microsoft Macintosh PowerPoint</Application>
  <PresentationFormat>On-screen Show (16:9)</PresentationFormat>
  <Paragraphs>287</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Times New Roman</vt:lpstr>
      <vt:lpstr>Office Theme</vt:lpstr>
      <vt:lpstr>Making the Most of Oral Argument</vt:lpstr>
      <vt:lpstr>Why Oral Argument?</vt:lpstr>
      <vt:lpstr>Oral Argument Remains Important</vt:lpstr>
      <vt:lpstr>The Value of Oral Argument</vt:lpstr>
      <vt:lpstr>The Value of Oral Argument</vt:lpstr>
      <vt:lpstr>The Value of Oral Argument</vt:lpstr>
      <vt:lpstr>The Value of Oral Argument</vt:lpstr>
      <vt:lpstr>American Academy of Appellate Lawyers</vt:lpstr>
      <vt:lpstr>Preparation for Oral Argument</vt:lpstr>
      <vt:lpstr>Goals of Preparation</vt:lpstr>
      <vt:lpstr>Getting Up To Speed</vt:lpstr>
      <vt:lpstr>Getting Up To Speed</vt:lpstr>
      <vt:lpstr>Planning Your Oral Argument</vt:lpstr>
      <vt:lpstr>Oral Argument Notes</vt:lpstr>
      <vt:lpstr>Oral Argument Notes </vt:lpstr>
      <vt:lpstr>Practicing the Oral Argument</vt:lpstr>
      <vt:lpstr>Moot Courts—A Best Practice</vt:lpstr>
      <vt:lpstr>Why Have a Moot Court?</vt:lpstr>
      <vt:lpstr>The Moot Panel</vt:lpstr>
      <vt:lpstr>Types of Practice Sessions</vt:lpstr>
      <vt:lpstr>The Formal Moot – A Popular Choice</vt:lpstr>
      <vt:lpstr>The Formal Moot – A Popular Choice</vt:lpstr>
      <vt:lpstr>The Informal Roundtable</vt:lpstr>
      <vt:lpstr>Timing</vt:lpstr>
      <vt:lpstr>Logistics</vt:lpstr>
      <vt:lpstr>Cost </vt:lpstr>
      <vt:lpstr>Delivery of Oral Argument</vt:lpstr>
      <vt:lpstr>Delivery of Oral Argument</vt:lpstr>
      <vt:lpstr>Knowing the Venue</vt:lpstr>
      <vt:lpstr>Knowing the Audience</vt:lpstr>
      <vt:lpstr>Minimize Distractions on the Day</vt:lpstr>
      <vt:lpstr>Courthouse Necessities</vt:lpstr>
      <vt:lpstr>What to Take to Court</vt:lpstr>
      <vt:lpstr>The Second Chair</vt:lpstr>
      <vt:lpstr>What to Take to the Lectern</vt:lpstr>
      <vt:lpstr>Demonstratives</vt:lpstr>
      <vt:lpstr>Delivery</vt:lpstr>
      <vt:lpstr>Sharing Argument Time</vt:lpstr>
      <vt:lpstr>Interruption</vt:lpstr>
      <vt:lpstr>Hostile Questions</vt:lpstr>
      <vt:lpstr>Humor</vt:lpstr>
      <vt:lpstr>The Red Light</vt:lpstr>
      <vt:lpstr>Rebuttal</vt:lpstr>
      <vt:lpstr>Post-Argument Submissions</vt:lpstr>
      <vt:lpstr>Questions?  Mark.Fleming@wilmerhale.com</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Most of Oral Argument</dc:title>
  <dc:creator>Howard Goodfriend</dc:creator>
  <cp:lastModifiedBy>Lynn Turner</cp:lastModifiedBy>
  <cp:revision>2</cp:revision>
  <dcterms:modified xsi:type="dcterms:W3CDTF">2021-02-24T15:21:17Z</dcterms:modified>
</cp:coreProperties>
</file>